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5"/>
  </p:notesMasterIdLst>
  <p:sldIdLst>
    <p:sldId id="256" r:id="rId2"/>
    <p:sldId id="328" r:id="rId3"/>
    <p:sldId id="258" r:id="rId4"/>
    <p:sldId id="332" r:id="rId5"/>
    <p:sldId id="327" r:id="rId6"/>
    <p:sldId id="335" r:id="rId7"/>
    <p:sldId id="329" r:id="rId8"/>
    <p:sldId id="334" r:id="rId9"/>
    <p:sldId id="330" r:id="rId10"/>
    <p:sldId id="338" r:id="rId11"/>
    <p:sldId id="336" r:id="rId12"/>
    <p:sldId id="337" r:id="rId13"/>
    <p:sldId id="333" r:id="rId14"/>
    <p:sldId id="341" r:id="rId15"/>
    <p:sldId id="342" r:id="rId16"/>
    <p:sldId id="260" r:id="rId17"/>
    <p:sldId id="265" r:id="rId18"/>
    <p:sldId id="266" r:id="rId19"/>
    <p:sldId id="267" r:id="rId20"/>
    <p:sldId id="268" r:id="rId21"/>
    <p:sldId id="269" r:id="rId22"/>
    <p:sldId id="270" r:id="rId23"/>
    <p:sldId id="343" r:id="rId24"/>
    <p:sldId id="340" r:id="rId25"/>
    <p:sldId id="271" r:id="rId26"/>
    <p:sldId id="275" r:id="rId27"/>
    <p:sldId id="276" r:id="rId28"/>
    <p:sldId id="277" r:id="rId29"/>
    <p:sldId id="278" r:id="rId30"/>
    <p:sldId id="279" r:id="rId31"/>
    <p:sldId id="280" r:id="rId32"/>
    <p:sldId id="286" r:id="rId33"/>
    <p:sldId id="281" r:id="rId34"/>
    <p:sldId id="282" r:id="rId35"/>
    <p:sldId id="288" r:id="rId36"/>
    <p:sldId id="289" r:id="rId37"/>
    <p:sldId id="290" r:id="rId38"/>
    <p:sldId id="291" r:id="rId39"/>
    <p:sldId id="293" r:id="rId40"/>
    <p:sldId id="292" r:id="rId41"/>
    <p:sldId id="294" r:id="rId42"/>
    <p:sldId id="344" r:id="rId43"/>
    <p:sldId id="347" r:id="rId44"/>
    <p:sldId id="349" r:id="rId45"/>
    <p:sldId id="350" r:id="rId46"/>
    <p:sldId id="345" r:id="rId47"/>
    <p:sldId id="346" r:id="rId48"/>
    <p:sldId id="295" r:id="rId49"/>
    <p:sldId id="296" r:id="rId50"/>
    <p:sldId id="297" r:id="rId51"/>
    <p:sldId id="298" r:id="rId52"/>
    <p:sldId id="299" r:id="rId53"/>
    <p:sldId id="300" r:id="rId54"/>
    <p:sldId id="301" r:id="rId55"/>
    <p:sldId id="348" r:id="rId56"/>
    <p:sldId id="302" r:id="rId57"/>
    <p:sldId id="303" r:id="rId58"/>
    <p:sldId id="304" r:id="rId59"/>
    <p:sldId id="305" r:id="rId60"/>
    <p:sldId id="306" r:id="rId61"/>
    <p:sldId id="307" r:id="rId62"/>
    <p:sldId id="310" r:id="rId63"/>
    <p:sldId id="311" r:id="rId64"/>
    <p:sldId id="308" r:id="rId65"/>
    <p:sldId id="309"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51" r:id="rId82"/>
    <p:sldId id="355" r:id="rId83"/>
    <p:sldId id="356" r:id="rId84"/>
    <p:sldId id="357" r:id="rId85"/>
    <p:sldId id="358" r:id="rId86"/>
    <p:sldId id="359" r:id="rId87"/>
    <p:sldId id="360" r:id="rId88"/>
    <p:sldId id="361" r:id="rId89"/>
    <p:sldId id="362" r:id="rId90"/>
    <p:sldId id="363" r:id="rId91"/>
    <p:sldId id="364" r:id="rId92"/>
    <p:sldId id="365" r:id="rId93"/>
    <p:sldId id="352" r:id="rId94"/>
    <p:sldId id="353" r:id="rId95"/>
    <p:sldId id="354"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E2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36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5A22EF-6C7D-4462-9D21-C89602815754}" type="datetimeFigureOut">
              <a:rPr lang="es-AR" smtClean="0"/>
              <a:t>13/05/2019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49292-C85C-4C76-A9E4-6008A81D6A3C}" type="slidenum">
              <a:rPr lang="es-AR" smtClean="0"/>
              <a:t>‹Nº›</a:t>
            </a:fld>
            <a:endParaRPr lang="es-AR"/>
          </a:p>
        </p:txBody>
      </p:sp>
    </p:spTree>
    <p:extLst>
      <p:ext uri="{BB962C8B-B14F-4D97-AF65-F5344CB8AC3E}">
        <p14:creationId xmlns:p14="http://schemas.microsoft.com/office/powerpoint/2010/main" val="1508762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669401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4210950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336332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5/13/2019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5/13/2019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5/13/2019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25.gif"/></Relationships>
</file>

<file path=ppt/slides/_rels/slide1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es.wikipedia.org/wiki/C_(lenguaje_de_programaci%C3%B3n)" TargetMode="External"/><Relationship Id="rId2" Type="http://schemas.openxmlformats.org/officeDocument/2006/relationships/hyperlink" Target="https://es.wikipedia.org/wiki/Archivo_de_cabecera" TargetMode="Externa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hyperlink" Target="https://es.wikipedia.org/wiki/Perif%C3%A9rico_de_entrada/salida"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s.wikipedia.org/wiki/Hardwar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es.wikipedia.org/wiki/Programa_inform%C3%A1tico" TargetMode="External"/><Relationship Id="rId5" Type="http://schemas.openxmlformats.org/officeDocument/2006/relationships/hyperlink" Target="https://es.wikipedia.org/wiki/Conjunto_de_instrucciones" TargetMode="External"/><Relationship Id="rId4" Type="http://schemas.openxmlformats.org/officeDocument/2006/relationships/hyperlink" Target="https://es.wikipedia.org/wiki/Ordenador"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90762" y="274320"/>
            <a:ext cx="8637073" cy="1188358"/>
          </a:xfrm>
        </p:spPr>
        <p:txBody>
          <a:bodyPr/>
          <a:lstStyle/>
          <a:p>
            <a:pPr algn="ctr"/>
            <a:r>
              <a:rPr lang="es-AR" dirty="0" smtClean="0"/>
              <a:t>Programación en</a:t>
            </a:r>
            <a:endParaRPr lang="es-AR" dirty="0"/>
          </a:p>
        </p:txBody>
      </p:sp>
      <p:sp>
        <p:nvSpPr>
          <p:cNvPr id="3" name="Subtítulo 2"/>
          <p:cNvSpPr>
            <a:spLocks noGrp="1"/>
          </p:cNvSpPr>
          <p:nvPr>
            <p:ph type="subTitle" idx="1"/>
          </p:nvPr>
        </p:nvSpPr>
        <p:spPr>
          <a:xfrm>
            <a:off x="3691998" y="5621262"/>
            <a:ext cx="8637072" cy="977621"/>
          </a:xfrm>
        </p:spPr>
        <p:txBody>
          <a:bodyPr>
            <a:normAutofit/>
          </a:bodyPr>
          <a:lstStyle/>
          <a:p>
            <a:r>
              <a:rPr lang="es-AR" sz="2400" b="1" dirty="0" smtClean="0"/>
              <a:t>Prof. </a:t>
            </a:r>
            <a:r>
              <a:rPr lang="es-AR" sz="2400" b="1" dirty="0" err="1" smtClean="0"/>
              <a:t>Juarez</a:t>
            </a:r>
            <a:r>
              <a:rPr lang="es-AR" sz="2400" b="1" dirty="0" smtClean="0"/>
              <a:t> </a:t>
            </a:r>
            <a:r>
              <a:rPr lang="es-AR" sz="2400" b="1" dirty="0" err="1" smtClean="0"/>
              <a:t>aldo</a:t>
            </a:r>
            <a:r>
              <a:rPr lang="es-AR" sz="2400" b="1" dirty="0" smtClean="0"/>
              <a:t> </a:t>
            </a:r>
            <a:r>
              <a:rPr lang="es-AR" sz="2400" b="1" dirty="0" err="1" smtClean="0"/>
              <a:t>fabian</a:t>
            </a:r>
            <a:endParaRPr lang="es-AR" sz="2400" b="1" dirty="0"/>
          </a:p>
        </p:txBody>
      </p:sp>
      <p:pic>
        <p:nvPicPr>
          <p:cNvPr id="2050" name="Picture 2" descr="Resultado de imagen para programacion en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570" y="1567180"/>
            <a:ext cx="3136264" cy="352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855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Resultado de imagen para cerebro del robot"/>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6146" name="AutoShape 2" descr="Resultado de imagen para microcontroladores atmel"/>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6148" name="AutoShape 4" descr="Resultado de imagen para microcontroladores atmel"/>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8" name="3 Rectángulo"/>
          <p:cNvSpPr/>
          <p:nvPr/>
        </p:nvSpPr>
        <p:spPr>
          <a:xfrm>
            <a:off x="423082" y="160338"/>
            <a:ext cx="11489876" cy="923330"/>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a:spAutoFit/>
          </a:bodyPr>
          <a:lstStyle/>
          <a:p>
            <a:r>
              <a:rPr lang="es-AR" sz="5400" dirty="0">
                <a:solidFill>
                  <a:srgbClr val="C00000"/>
                </a:solidFill>
                <a:effectLst>
                  <a:outerShdw blurRad="38100" dist="38100" dir="2700000" algn="tl">
                    <a:srgbClr val="000000">
                      <a:alpha val="43137"/>
                    </a:srgbClr>
                  </a:outerShdw>
                </a:effectLst>
              </a:rPr>
              <a:t>   </a:t>
            </a:r>
            <a:r>
              <a:rPr lang="es-AR" sz="5400" b="1" dirty="0">
                <a:solidFill>
                  <a:srgbClr val="C00000"/>
                </a:solidFill>
                <a:effectLst>
                  <a:outerShdw blurRad="38100" dist="38100" dir="2700000" algn="tl">
                    <a:srgbClr val="000000">
                      <a:alpha val="43137"/>
                    </a:srgbClr>
                  </a:outerShdw>
                </a:effectLst>
                <a:latin typeface="Calibri"/>
                <a:ea typeface="Calibri"/>
                <a:cs typeface="Calibri"/>
                <a:sym typeface="Calibri"/>
              </a:rPr>
              <a:t>Unidad de </a:t>
            </a:r>
            <a:r>
              <a:rPr lang="es-AR" sz="5400" b="1" dirty="0" smtClean="0">
                <a:solidFill>
                  <a:srgbClr val="C00000"/>
                </a:solidFill>
                <a:effectLst>
                  <a:outerShdw blurRad="38100" dist="38100" dir="2700000" algn="tl">
                    <a:srgbClr val="000000">
                      <a:alpha val="43137"/>
                    </a:srgbClr>
                  </a:outerShdw>
                </a:effectLst>
                <a:latin typeface="Calibri"/>
                <a:ea typeface="Calibri"/>
                <a:cs typeface="Calibri"/>
                <a:sym typeface="Calibri"/>
              </a:rPr>
              <a:t>central de procesamiento </a:t>
            </a:r>
            <a:endParaRPr lang="es-AR" sz="5400" b="1" dirty="0">
              <a:solidFill>
                <a:srgbClr val="C00000"/>
              </a:solidFill>
              <a:effectLst>
                <a:outerShdw blurRad="38100" dist="38100" dir="2700000" algn="tl">
                  <a:srgbClr val="000000">
                    <a:alpha val="43137"/>
                  </a:srgbClr>
                </a:outerShdw>
              </a:effectLst>
              <a:latin typeface="Calibri"/>
              <a:ea typeface="Calibri"/>
              <a:cs typeface="Calibri"/>
              <a:sym typeface="Calibri"/>
            </a:endParaRPr>
          </a:p>
        </p:txBody>
      </p:sp>
      <p:pic>
        <p:nvPicPr>
          <p:cNvPr id="10" name="Picture 2" descr="Resultado de imagen para cpu alu"/>
          <p:cNvPicPr>
            <a:picLocks noChangeAspect="1" noChangeArrowheads="1"/>
          </p:cNvPicPr>
          <p:nvPr/>
        </p:nvPicPr>
        <p:blipFill rotWithShape="1">
          <a:blip r:embed="rId3">
            <a:extLst>
              <a:ext uri="{28A0092B-C50C-407E-A947-70E740481C1C}">
                <a14:useLocalDpi xmlns:a14="http://schemas.microsoft.com/office/drawing/2010/main" val="0"/>
              </a:ext>
            </a:extLst>
          </a:blip>
          <a:srcRect l="33730" t="6696" r="32483" b="28981"/>
          <a:stretch/>
        </p:blipFill>
        <p:spPr bwMode="auto">
          <a:xfrm>
            <a:off x="-1" y="974486"/>
            <a:ext cx="5505457" cy="588351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de flecha 6"/>
          <p:cNvCxnSpPr/>
          <p:nvPr/>
        </p:nvCxnSpPr>
        <p:spPr>
          <a:xfrm flipV="1">
            <a:off x="3698543" y="1705970"/>
            <a:ext cx="2169994" cy="133748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5964072" y="1388469"/>
            <a:ext cx="5948886" cy="1815882"/>
          </a:xfrm>
          <a:prstGeom prst="rect">
            <a:avLst/>
          </a:prstGeom>
          <a:noFill/>
        </p:spPr>
        <p:txBody>
          <a:bodyPr wrap="square" rtlCol="0">
            <a:spAutoFit/>
          </a:bodyPr>
          <a:lstStyle/>
          <a:p>
            <a:r>
              <a:rPr lang="es-AR" sz="2800" b="1" i="1" dirty="0" smtClean="0"/>
              <a:t>ALU</a:t>
            </a:r>
            <a:r>
              <a:rPr lang="es-AR" sz="2800" dirty="0" smtClean="0"/>
              <a:t>: Es la encargada de realizar operaciones matemáticas (ARITMETICAS) y operaciones lógicas.</a:t>
            </a:r>
          </a:p>
          <a:p>
            <a:r>
              <a:rPr lang="es-AR" sz="2800" dirty="0" smtClean="0"/>
              <a:t>(+,-,*,/, </a:t>
            </a:r>
            <a:r>
              <a:rPr lang="es-AR" sz="2800" dirty="0" err="1" smtClean="0"/>
              <a:t>etc</a:t>
            </a:r>
            <a:r>
              <a:rPr lang="es-AR" sz="2800" dirty="0" smtClean="0"/>
              <a:t>)           (</a:t>
            </a:r>
            <a:r>
              <a:rPr lang="es-AR" sz="2800" dirty="0" err="1" smtClean="0"/>
              <a:t>or</a:t>
            </a:r>
            <a:r>
              <a:rPr lang="es-AR" sz="2800" dirty="0" smtClean="0"/>
              <a:t> and </a:t>
            </a:r>
            <a:r>
              <a:rPr lang="es-AR" sz="2800" dirty="0" err="1" smtClean="0"/>
              <a:t>not</a:t>
            </a:r>
            <a:r>
              <a:rPr lang="es-AR" sz="2800" dirty="0" smtClean="0"/>
              <a:t>)</a:t>
            </a:r>
            <a:endParaRPr lang="es-AR" sz="2800" dirty="0"/>
          </a:p>
        </p:txBody>
      </p:sp>
      <p:cxnSp>
        <p:nvCxnSpPr>
          <p:cNvPr id="14" name="Conector recto de flecha 13"/>
          <p:cNvCxnSpPr/>
          <p:nvPr/>
        </p:nvCxnSpPr>
        <p:spPr>
          <a:xfrm flipV="1">
            <a:off x="4107976" y="4296171"/>
            <a:ext cx="2060044" cy="11765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6168020" y="3976521"/>
            <a:ext cx="5948886" cy="1384995"/>
          </a:xfrm>
          <a:prstGeom prst="rect">
            <a:avLst/>
          </a:prstGeom>
          <a:noFill/>
        </p:spPr>
        <p:txBody>
          <a:bodyPr wrap="square" rtlCol="0">
            <a:spAutoFit/>
          </a:bodyPr>
          <a:lstStyle/>
          <a:p>
            <a:r>
              <a:rPr lang="es-AR" sz="2800" b="1" i="1" dirty="0" smtClean="0"/>
              <a:t>CU: </a:t>
            </a:r>
            <a:r>
              <a:rPr lang="es-AR" sz="2800" dirty="0" smtClean="0"/>
              <a:t>Es la encargada de coordinar y decodificar y ejecutar las instrucciones que están almacenadas en la memoria </a:t>
            </a:r>
            <a:endParaRPr lang="es-AR" sz="2800" dirty="0"/>
          </a:p>
        </p:txBody>
      </p:sp>
    </p:spTree>
    <p:extLst>
      <p:ext uri="{BB962C8B-B14F-4D97-AF65-F5344CB8AC3E}">
        <p14:creationId xmlns:p14="http://schemas.microsoft.com/office/powerpoint/2010/main" val="121953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29" t="15320" r="18557" b="12322"/>
          <a:stretch/>
        </p:blipFill>
        <p:spPr bwMode="auto">
          <a:xfrm>
            <a:off x="940156" y="940157"/>
            <a:ext cx="10303099" cy="585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0416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535" t="16329" r="7148" b="58494"/>
          <a:stretch/>
        </p:blipFill>
        <p:spPr bwMode="auto">
          <a:xfrm>
            <a:off x="4293" y="2009102"/>
            <a:ext cx="12192000" cy="2445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4111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268" t="15495" r="4824" b="13906"/>
          <a:stretch/>
        </p:blipFill>
        <p:spPr bwMode="auto">
          <a:xfrm>
            <a:off x="550941" y="921467"/>
            <a:ext cx="10985679" cy="5897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583228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36" t="17254" r="16332" b="67077"/>
          <a:stretch/>
        </p:blipFill>
        <p:spPr bwMode="auto">
          <a:xfrm>
            <a:off x="669702" y="1493949"/>
            <a:ext cx="10978452" cy="1558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4827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28" t="15977" r="2606" b="12500"/>
          <a:stretch/>
        </p:blipFill>
        <p:spPr bwMode="auto">
          <a:xfrm>
            <a:off x="1004552" y="1168747"/>
            <a:ext cx="10238704" cy="549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802960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24" t="15977" r="10317" b="56338"/>
          <a:stretch/>
        </p:blipFill>
        <p:spPr bwMode="auto">
          <a:xfrm>
            <a:off x="1099802" y="1374810"/>
            <a:ext cx="9887958" cy="2269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63341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73" t="35387" r="7359" b="18838"/>
          <a:stretch/>
        </p:blipFill>
        <p:spPr bwMode="auto">
          <a:xfrm>
            <a:off x="1004551" y="1442434"/>
            <a:ext cx="10264165" cy="3696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08156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19" t="15977" r="14965" b="69014"/>
          <a:stretch/>
        </p:blipFill>
        <p:spPr bwMode="auto">
          <a:xfrm>
            <a:off x="425003" y="1284658"/>
            <a:ext cx="10983876" cy="1458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59528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268" t="25528" r="2395" b="12677"/>
          <a:stretch/>
        </p:blipFill>
        <p:spPr bwMode="auto">
          <a:xfrm>
            <a:off x="193183" y="1014201"/>
            <a:ext cx="11788500" cy="537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813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35" t="15978" r="3240" b="71066"/>
          <a:stretch/>
        </p:blipFill>
        <p:spPr bwMode="auto">
          <a:xfrm>
            <a:off x="35786" y="1486800"/>
            <a:ext cx="12015989" cy="1179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9781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43788" y="164674"/>
            <a:ext cx="8846840" cy="833908"/>
          </a:xfrm>
        </p:spPr>
        <p:txBody>
          <a:bodyPr>
            <a:normAutofit fontScale="90000"/>
          </a:bodyPr>
          <a:lstStyle/>
          <a:p>
            <a:r>
              <a:rPr lang="es-AR" b="1" dirty="0" smtClean="0">
                <a:effectLst>
                  <a:outerShdw blurRad="38100" dist="38100" dir="2700000" algn="tl">
                    <a:srgbClr val="000000">
                      <a:alpha val="43137"/>
                    </a:srgbClr>
                  </a:outerShdw>
                </a:effectLst>
              </a:rPr>
              <a:t>Puertos:¿ Qué SON? </a:t>
            </a:r>
            <a:endParaRPr lang="es-AR" dirty="0">
              <a:effectLst>
                <a:outerShdw blurRad="38100" dist="38100" dir="2700000" algn="tl">
                  <a:srgbClr val="000000">
                    <a:alpha val="43137"/>
                  </a:srgbClr>
                </a:outerShdw>
              </a:effectLst>
            </a:endParaRPr>
          </a:p>
        </p:txBody>
      </p:sp>
      <p:sp>
        <p:nvSpPr>
          <p:cNvPr id="6" name="Subtítulo 5"/>
          <p:cNvSpPr>
            <a:spLocks noGrp="1"/>
          </p:cNvSpPr>
          <p:nvPr>
            <p:ph type="subTitle" idx="1"/>
          </p:nvPr>
        </p:nvSpPr>
        <p:spPr/>
        <p:txBody>
          <a:bodyPr/>
          <a:lstStyle/>
          <a:p>
            <a:endParaRPr lang="es-AR"/>
          </a:p>
        </p:txBody>
      </p:sp>
      <p:pic>
        <p:nvPicPr>
          <p:cNvPr id="1026" name="Picture 2" descr="Resultado de imagen para PUER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573" y="998582"/>
            <a:ext cx="8805681" cy="586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65933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90" t="18838" r="4507" b="12500"/>
          <a:stretch/>
        </p:blipFill>
        <p:spPr bwMode="auto">
          <a:xfrm>
            <a:off x="708338" y="1068945"/>
            <a:ext cx="10625070" cy="555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83182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24" t="19190" r="6092" b="69542"/>
          <a:stretch/>
        </p:blipFill>
        <p:spPr bwMode="auto">
          <a:xfrm>
            <a:off x="151001" y="1631696"/>
            <a:ext cx="11775956" cy="103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440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268" t="23195" r="1655" b="13601"/>
          <a:stretch/>
        </p:blipFill>
        <p:spPr bwMode="auto">
          <a:xfrm>
            <a:off x="321972" y="1030310"/>
            <a:ext cx="11410682" cy="527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393996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268" t="23195" r="1655" b="13601"/>
          <a:stretch/>
        </p:blipFill>
        <p:spPr bwMode="auto">
          <a:xfrm>
            <a:off x="321972" y="1030310"/>
            <a:ext cx="11410682" cy="5272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30033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82137" y="130627"/>
            <a:ext cx="4393063" cy="3178629"/>
          </a:xfrm>
        </p:spPr>
        <p:txBody>
          <a:bodyPr>
            <a:normAutofit/>
          </a:bodyPr>
          <a:lstStyle/>
          <a:p>
            <a:r>
              <a:rPr lang="es-AR" b="1" dirty="0" smtClean="0">
                <a:effectLst>
                  <a:outerShdw blurRad="38100" dist="38100" dir="2700000" algn="tl">
                    <a:srgbClr val="000000">
                      <a:alpha val="43137"/>
                    </a:srgbClr>
                  </a:outerShdw>
                </a:effectLst>
              </a:rPr>
              <a:t>Puertos DE UNA PC</a:t>
            </a:r>
            <a:endParaRPr lang="es-AR" dirty="0"/>
          </a:p>
        </p:txBody>
      </p:sp>
      <p:pic>
        <p:nvPicPr>
          <p:cNvPr id="2050" name="Picture 2" descr="Resultado de imagen para puertos de la computad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862" y="0"/>
            <a:ext cx="6786138" cy="679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751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sultado de imagen para cara de pensativo emoticon"/>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7" name="Título 1"/>
          <p:cNvSpPr txBox="1">
            <a:spLocks/>
          </p:cNvSpPr>
          <p:nvPr/>
        </p:nvSpPr>
        <p:spPr>
          <a:xfrm>
            <a:off x="311024" y="160338"/>
            <a:ext cx="4028964" cy="61210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b="0" i="0" kern="1200" cap="all">
                <a:solidFill>
                  <a:schemeClr val="tx1"/>
                </a:solidFill>
                <a:effectLst/>
                <a:latin typeface="+mj-lt"/>
                <a:ea typeface="+mj-ea"/>
                <a:cs typeface="+mj-cs"/>
              </a:defRPr>
            </a:lvl1pPr>
          </a:lstStyle>
          <a:p>
            <a:r>
              <a:rPr lang="es-AR" b="1" dirty="0" smtClean="0">
                <a:effectLst>
                  <a:outerShdw blurRad="38100" dist="38100" dir="2700000" algn="tl">
                    <a:srgbClr val="000000">
                      <a:alpha val="43137"/>
                    </a:srgbClr>
                  </a:outerShdw>
                </a:effectLst>
              </a:rPr>
              <a:t>La memoria</a:t>
            </a:r>
            <a:endParaRPr lang="es-AR" dirty="0">
              <a:effectLst>
                <a:outerShdw blurRad="38100" dist="38100" dir="2700000" algn="tl">
                  <a:srgbClr val="000000">
                    <a:alpha val="43137"/>
                  </a:srgbClr>
                </a:outerShdw>
              </a:effectLst>
            </a:endParaRPr>
          </a:p>
        </p:txBody>
      </p:sp>
      <p:pic>
        <p:nvPicPr>
          <p:cNvPr id="20482" name="Picture 2" descr="https://www.lifeder.com/wp-content/uploads/2017/01/memoria-a-largo-plazo.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222" b="97111" l="9850" r="89816"/>
                    </a14:imgEffect>
                  </a14:imgLayer>
                </a14:imgProps>
              </a:ext>
              <a:ext uri="{28A0092B-C50C-407E-A947-70E740481C1C}">
                <a14:useLocalDpi xmlns:a14="http://schemas.microsoft.com/office/drawing/2010/main" val="0"/>
              </a:ext>
            </a:extLst>
          </a:blip>
          <a:srcRect/>
          <a:stretch>
            <a:fillRect/>
          </a:stretch>
        </p:blipFill>
        <p:spPr bwMode="auto">
          <a:xfrm>
            <a:off x="0" y="649618"/>
            <a:ext cx="3652150" cy="274368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209765" y="281726"/>
            <a:ext cx="7745675" cy="3724096"/>
          </a:xfrm>
          <a:prstGeom prst="rect">
            <a:avLst/>
          </a:prstGeom>
        </p:spPr>
        <p:txBody>
          <a:bodyPr wrap="square">
            <a:spAutoFit/>
          </a:bodyPr>
          <a:lstStyle/>
          <a:p>
            <a:r>
              <a:rPr lang="es-MX" sz="2800" b="1" i="1" dirty="0">
                <a:solidFill>
                  <a:srgbClr val="111111"/>
                </a:solidFill>
                <a:latin typeface="roboto"/>
              </a:rPr>
              <a:t>¿Qué es la Memoria Humana</a:t>
            </a:r>
            <a:r>
              <a:rPr lang="es-MX" sz="2800" b="1" i="1" dirty="0" smtClean="0">
                <a:solidFill>
                  <a:srgbClr val="111111"/>
                </a:solidFill>
                <a:latin typeface="roboto"/>
              </a:rPr>
              <a:t>?</a:t>
            </a:r>
          </a:p>
          <a:p>
            <a:r>
              <a:rPr lang="es-MX" sz="2800" dirty="0"/>
              <a:t>La </a:t>
            </a:r>
            <a:r>
              <a:rPr lang="es-MX" sz="2800" b="1" dirty="0"/>
              <a:t>memoria</a:t>
            </a:r>
            <a:r>
              <a:rPr lang="es-MX" sz="2800" dirty="0"/>
              <a:t> humana es una función del cerebro que permite al ser humano adquirir, almacenar y recuperar información sobre distintos tipos de conocimientos, habilidades y experiencias </a:t>
            </a:r>
            <a:r>
              <a:rPr lang="es-MX" sz="2800" dirty="0" smtClean="0"/>
              <a:t>pasadas.</a:t>
            </a:r>
          </a:p>
          <a:p>
            <a:r>
              <a:rPr lang="es-MX" sz="2800" dirty="0" err="1" smtClean="0"/>
              <a:t>Tambien</a:t>
            </a:r>
            <a:r>
              <a:rPr lang="es-MX" sz="2800" dirty="0" smtClean="0"/>
              <a:t> podemos dividirla en </a:t>
            </a:r>
            <a:r>
              <a:rPr lang="es-MX" sz="2800" b="1" i="1" dirty="0" smtClean="0"/>
              <a:t>Memoria de Largo Plazo</a:t>
            </a:r>
            <a:r>
              <a:rPr lang="es-MX" sz="2800" dirty="0" smtClean="0"/>
              <a:t> y </a:t>
            </a:r>
            <a:r>
              <a:rPr lang="es-MX" sz="2800" b="1" i="1" dirty="0" smtClean="0"/>
              <a:t>Memoria de Corto Plazo.</a:t>
            </a:r>
          </a:p>
          <a:p>
            <a:r>
              <a:rPr lang="es-MX" sz="4000" b="1" i="1" dirty="0">
                <a:solidFill>
                  <a:srgbClr val="111111"/>
                </a:solidFill>
                <a:latin typeface="roboto"/>
              </a:rPr>
              <a:t> </a:t>
            </a:r>
            <a:endParaRPr lang="es-MX" sz="4000" b="1" i="1" dirty="0">
              <a:solidFill>
                <a:srgbClr val="111111"/>
              </a:solidFill>
              <a:effectLst/>
              <a:latin typeface="roboto"/>
            </a:endParaRPr>
          </a:p>
        </p:txBody>
      </p:sp>
      <p:grpSp>
        <p:nvGrpSpPr>
          <p:cNvPr id="10" name="Grupo 9"/>
          <p:cNvGrpSpPr/>
          <p:nvPr/>
        </p:nvGrpSpPr>
        <p:grpSpPr>
          <a:xfrm>
            <a:off x="0" y="2729069"/>
            <a:ext cx="12060785" cy="4128931"/>
            <a:chOff x="0" y="2729069"/>
            <a:chExt cx="12060785" cy="4128931"/>
          </a:xfrm>
        </p:grpSpPr>
        <p:pic>
          <p:nvPicPr>
            <p:cNvPr id="20490" name="Picture 10"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75318"/>
              <a:ext cx="4104420" cy="3082682"/>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sultado de imagen para memoria"/>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42933" y="2729069"/>
              <a:ext cx="3119102" cy="2553505"/>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4339988" y="3775318"/>
              <a:ext cx="7720797" cy="2862322"/>
            </a:xfrm>
            <a:prstGeom prst="rect">
              <a:avLst/>
            </a:prstGeom>
          </p:spPr>
          <p:txBody>
            <a:bodyPr wrap="square">
              <a:spAutoFit/>
            </a:bodyPr>
            <a:lstStyle/>
            <a:p>
              <a:r>
                <a:rPr lang="es-MX" sz="2800" b="1" i="1" dirty="0" smtClean="0">
                  <a:solidFill>
                    <a:srgbClr val="111111"/>
                  </a:solidFill>
                  <a:latin typeface="roboto"/>
                </a:rPr>
                <a:t>La memoria de la PC:</a:t>
              </a:r>
            </a:p>
            <a:p>
              <a:r>
                <a:rPr lang="es-MX" sz="2800" dirty="0"/>
                <a:t>La </a:t>
              </a:r>
              <a:r>
                <a:rPr lang="es-MX" sz="2800" b="1" dirty="0"/>
                <a:t>memoria</a:t>
              </a:r>
              <a:r>
                <a:rPr lang="es-MX" sz="2800" dirty="0"/>
                <a:t> </a:t>
              </a:r>
              <a:r>
                <a:rPr lang="es-MX" sz="2800" dirty="0" smtClean="0"/>
                <a:t>de la PC almacena Datos e Instrucciones.</a:t>
              </a:r>
            </a:p>
            <a:p>
              <a:r>
                <a:rPr lang="es-MX" sz="2800" dirty="0" smtClean="0"/>
                <a:t>También podemos dividirla en </a:t>
              </a:r>
              <a:r>
                <a:rPr lang="es-MX" sz="2800" b="1" i="1" dirty="0" smtClean="0"/>
                <a:t>Memoria ROM</a:t>
              </a:r>
              <a:r>
                <a:rPr lang="es-MX" sz="2800" dirty="0" smtClean="0"/>
                <a:t> y </a:t>
              </a:r>
              <a:r>
                <a:rPr lang="es-MX" sz="2800" b="1" i="1" dirty="0" smtClean="0"/>
                <a:t>Memoria RAM. </a:t>
              </a:r>
            </a:p>
            <a:p>
              <a:r>
                <a:rPr lang="es-MX" sz="4000" b="1" i="1" dirty="0">
                  <a:solidFill>
                    <a:srgbClr val="111111"/>
                  </a:solidFill>
                  <a:latin typeface="roboto"/>
                </a:rPr>
                <a:t> </a:t>
              </a:r>
              <a:endParaRPr lang="es-MX" sz="4000" b="1" i="1" dirty="0">
                <a:solidFill>
                  <a:srgbClr val="111111"/>
                </a:solidFill>
                <a:effectLst/>
                <a:latin typeface="roboto"/>
              </a:endParaRPr>
            </a:p>
          </p:txBody>
        </p:sp>
      </p:grpSp>
    </p:spTree>
    <p:extLst>
      <p:ext uri="{BB962C8B-B14F-4D97-AF65-F5344CB8AC3E}">
        <p14:creationId xmlns:p14="http://schemas.microsoft.com/office/powerpoint/2010/main" val="256471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sultado de imagen para cara de pensativo emoticon"/>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7" name="Título 1"/>
          <p:cNvSpPr txBox="1">
            <a:spLocks/>
          </p:cNvSpPr>
          <p:nvPr/>
        </p:nvSpPr>
        <p:spPr>
          <a:xfrm>
            <a:off x="311024" y="160338"/>
            <a:ext cx="4028964" cy="61210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b="0" i="0" kern="1200" cap="all">
                <a:solidFill>
                  <a:schemeClr val="tx1"/>
                </a:solidFill>
                <a:effectLst/>
                <a:latin typeface="+mj-lt"/>
                <a:ea typeface="+mj-ea"/>
                <a:cs typeface="+mj-cs"/>
              </a:defRPr>
            </a:lvl1pPr>
          </a:lstStyle>
          <a:p>
            <a:r>
              <a:rPr lang="es-AR" b="1" dirty="0" smtClean="0">
                <a:effectLst>
                  <a:outerShdw blurRad="38100" dist="38100" dir="2700000" algn="tl">
                    <a:srgbClr val="000000">
                      <a:alpha val="43137"/>
                    </a:srgbClr>
                  </a:outerShdw>
                </a:effectLst>
              </a:rPr>
              <a:t>La memoria</a:t>
            </a:r>
            <a:endParaRPr lang="es-AR" dirty="0">
              <a:effectLst>
                <a:outerShdw blurRad="38100" dist="38100" dir="2700000" algn="tl">
                  <a:srgbClr val="000000">
                    <a:alpha val="43137"/>
                  </a:srgbClr>
                </a:outerShdw>
              </a:effectLst>
            </a:endParaRPr>
          </a:p>
        </p:txBody>
      </p:sp>
      <p:grpSp>
        <p:nvGrpSpPr>
          <p:cNvPr id="10" name="Grupo 9"/>
          <p:cNvGrpSpPr/>
          <p:nvPr/>
        </p:nvGrpSpPr>
        <p:grpSpPr>
          <a:xfrm>
            <a:off x="134390" y="772447"/>
            <a:ext cx="12060785" cy="3293209"/>
            <a:chOff x="0" y="3775318"/>
            <a:chExt cx="12060785" cy="3293209"/>
          </a:xfrm>
        </p:grpSpPr>
        <p:pic>
          <p:nvPicPr>
            <p:cNvPr id="20490" name="Picture 10"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r="50455" b="31655"/>
            <a:stretch/>
          </p:blipFill>
          <p:spPr bwMode="auto">
            <a:xfrm>
              <a:off x="0" y="3775318"/>
              <a:ext cx="2033516" cy="2106867"/>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2363150" y="3775318"/>
              <a:ext cx="9697635" cy="3293209"/>
            </a:xfrm>
            <a:prstGeom prst="rect">
              <a:avLst/>
            </a:prstGeom>
          </p:spPr>
          <p:txBody>
            <a:bodyPr wrap="square">
              <a:spAutoFit/>
            </a:bodyPr>
            <a:lstStyle/>
            <a:p>
              <a:r>
                <a:rPr lang="es-MX" sz="2800" b="1" i="1" dirty="0" smtClean="0">
                  <a:solidFill>
                    <a:srgbClr val="111111"/>
                  </a:solidFill>
                  <a:latin typeface="roboto"/>
                </a:rPr>
                <a:t>La memoria ROM:</a:t>
              </a:r>
            </a:p>
            <a:p>
              <a:r>
                <a:rPr lang="es-MX" sz="2800" dirty="0" smtClean="0"/>
                <a:t>Es un circuito </a:t>
              </a:r>
              <a:r>
                <a:rPr lang="es-MX" sz="2800" dirty="0"/>
                <a:t>integrado de memoria </a:t>
              </a:r>
              <a:r>
                <a:rPr lang="es-MX" sz="2800" dirty="0" smtClean="0"/>
                <a:t>que </a:t>
              </a:r>
              <a:r>
                <a:rPr lang="es-MX" sz="2800" dirty="0"/>
                <a:t>almacena instrucciones y datos de forma </a:t>
              </a:r>
              <a:r>
                <a:rPr lang="es-MX" sz="2800" dirty="0" smtClean="0"/>
                <a:t>permanente</a:t>
              </a:r>
              <a:r>
                <a:rPr lang="es-MX" sz="2800" b="1" i="1" dirty="0" smtClean="0"/>
                <a:t>. Si quitamos la energía la información permanece almacenada.</a:t>
              </a:r>
            </a:p>
            <a:p>
              <a:r>
                <a:rPr lang="es-MX" sz="2800" i="1" dirty="0" smtClean="0"/>
                <a:t>Generalmente usamos esta memoria para almacenar datos importantes, fotos, videos sistemas operativos </a:t>
              </a:r>
              <a:r>
                <a:rPr lang="es-MX" sz="2800" i="1" dirty="0" err="1" smtClean="0"/>
                <a:t>etc</a:t>
              </a:r>
              <a:endParaRPr lang="es-MX" sz="2800" i="1" dirty="0" smtClean="0"/>
            </a:p>
            <a:p>
              <a:r>
                <a:rPr lang="es-MX" sz="4000" b="1" i="1" dirty="0">
                  <a:solidFill>
                    <a:srgbClr val="111111"/>
                  </a:solidFill>
                  <a:latin typeface="roboto"/>
                </a:rPr>
                <a:t> </a:t>
              </a:r>
              <a:endParaRPr lang="es-MX" sz="4000" b="1" i="1" dirty="0">
                <a:solidFill>
                  <a:srgbClr val="111111"/>
                </a:solidFill>
                <a:effectLst/>
                <a:latin typeface="roboto"/>
              </a:endParaRPr>
            </a:p>
          </p:txBody>
        </p:sp>
      </p:grpSp>
      <p:grpSp>
        <p:nvGrpSpPr>
          <p:cNvPr id="12" name="Grupo 11"/>
          <p:cNvGrpSpPr/>
          <p:nvPr/>
        </p:nvGrpSpPr>
        <p:grpSpPr>
          <a:xfrm>
            <a:off x="235311" y="3925080"/>
            <a:ext cx="11956689" cy="2862322"/>
            <a:chOff x="104096" y="3775318"/>
            <a:chExt cx="11956689" cy="2862322"/>
          </a:xfrm>
        </p:grpSpPr>
        <p:pic>
          <p:nvPicPr>
            <p:cNvPr id="13" name="Picture 10"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50338" t="38251" r="1447" b="-233"/>
            <a:stretch/>
          </p:blipFill>
          <p:spPr bwMode="auto">
            <a:xfrm>
              <a:off x="104096" y="3775318"/>
              <a:ext cx="1978925" cy="1910686"/>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2363150" y="3775318"/>
              <a:ext cx="9697635" cy="2862322"/>
            </a:xfrm>
            <a:prstGeom prst="rect">
              <a:avLst/>
            </a:prstGeom>
          </p:spPr>
          <p:txBody>
            <a:bodyPr wrap="square">
              <a:spAutoFit/>
            </a:bodyPr>
            <a:lstStyle/>
            <a:p>
              <a:r>
                <a:rPr lang="es-MX" sz="2800" b="1" i="1" dirty="0" smtClean="0">
                  <a:solidFill>
                    <a:srgbClr val="111111"/>
                  </a:solidFill>
                  <a:latin typeface="roboto"/>
                </a:rPr>
                <a:t>La memoria RAM:</a:t>
              </a:r>
            </a:p>
            <a:p>
              <a:r>
                <a:rPr lang="es-MX" sz="2800" dirty="0" smtClean="0"/>
                <a:t>Es </a:t>
              </a:r>
              <a:r>
                <a:rPr lang="es-MX" sz="2800" dirty="0"/>
                <a:t>conocida como memoria volátil lo cual quiere decir que los datos no se guardan de manera permanente, es por ello, que cuando deja de existir una fuente de energía en el dispositivo la información se </a:t>
              </a:r>
              <a:r>
                <a:rPr lang="es-MX" sz="2800" dirty="0" smtClean="0"/>
                <a:t>pierde.</a:t>
              </a:r>
              <a:endParaRPr lang="es-MX" sz="2800" i="1" dirty="0" smtClean="0"/>
            </a:p>
            <a:p>
              <a:r>
                <a:rPr lang="es-MX" sz="4000" b="1" i="1" dirty="0">
                  <a:solidFill>
                    <a:srgbClr val="111111"/>
                  </a:solidFill>
                  <a:latin typeface="roboto"/>
                </a:rPr>
                <a:t> </a:t>
              </a:r>
              <a:endParaRPr lang="es-MX" sz="4000" b="1" i="1" dirty="0">
                <a:solidFill>
                  <a:srgbClr val="111111"/>
                </a:solidFill>
                <a:effectLst/>
                <a:latin typeface="roboto"/>
              </a:endParaRPr>
            </a:p>
          </p:txBody>
        </p:sp>
      </p:grpSp>
    </p:spTree>
    <p:extLst>
      <p:ext uri="{BB962C8B-B14F-4D97-AF65-F5344CB8AC3E}">
        <p14:creationId xmlns:p14="http://schemas.microsoft.com/office/powerpoint/2010/main" val="256280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sultado de imagen para cara de pensativo emoticon"/>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7" name="Título 1"/>
          <p:cNvSpPr txBox="1">
            <a:spLocks/>
          </p:cNvSpPr>
          <p:nvPr/>
        </p:nvSpPr>
        <p:spPr>
          <a:xfrm>
            <a:off x="311024" y="160338"/>
            <a:ext cx="4028964" cy="61210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600" b="0" i="0" kern="1200" cap="all">
                <a:solidFill>
                  <a:schemeClr val="tx1"/>
                </a:solidFill>
                <a:effectLst/>
                <a:latin typeface="+mj-lt"/>
                <a:ea typeface="+mj-ea"/>
                <a:cs typeface="+mj-cs"/>
              </a:defRPr>
            </a:lvl1pPr>
          </a:lstStyle>
          <a:p>
            <a:r>
              <a:rPr lang="es-AR" b="1" dirty="0" smtClean="0">
                <a:effectLst>
                  <a:outerShdw blurRad="38100" dist="38100" dir="2700000" algn="tl">
                    <a:srgbClr val="000000">
                      <a:alpha val="43137"/>
                    </a:srgbClr>
                  </a:outerShdw>
                </a:effectLst>
              </a:rPr>
              <a:t>La memoria</a:t>
            </a:r>
            <a:endParaRPr lang="es-AR" dirty="0">
              <a:effectLst>
                <a:outerShdw blurRad="38100" dist="38100" dir="2700000" algn="tl">
                  <a:srgbClr val="000000">
                    <a:alpha val="43137"/>
                  </a:srgbClr>
                </a:outerShdw>
              </a:effectLst>
            </a:endParaRPr>
          </a:p>
        </p:txBody>
      </p:sp>
      <p:pic>
        <p:nvPicPr>
          <p:cNvPr id="6" name="Imagen 5"/>
          <p:cNvPicPr>
            <a:picLocks noChangeAspect="1"/>
          </p:cNvPicPr>
          <p:nvPr/>
        </p:nvPicPr>
        <p:blipFill rotWithShape="1">
          <a:blip r:embed="rId2">
            <a:extLst>
              <a:ext uri="{BEBA8EAE-BF5A-486C-A8C5-ECC9F3942E4B}">
                <a14:imgProps xmlns:a14="http://schemas.microsoft.com/office/drawing/2010/main">
                  <a14:imgLayer r:embed="rId3">
                    <a14:imgEffect>
                      <a14:backgroundRemoval t="13151" b="88021" l="34041" r="64422"/>
                    </a14:imgEffect>
                  </a14:imgLayer>
                </a14:imgProps>
              </a:ext>
            </a:extLst>
          </a:blip>
          <a:srcRect l="35174" t="14911" r="36513" b="13304"/>
          <a:stretch/>
        </p:blipFill>
        <p:spPr>
          <a:xfrm>
            <a:off x="7679385" y="772447"/>
            <a:ext cx="3893268" cy="5549977"/>
          </a:xfrm>
          <a:prstGeom prst="rect">
            <a:avLst/>
          </a:prstGeom>
        </p:spPr>
      </p:pic>
      <p:sp>
        <p:nvSpPr>
          <p:cNvPr id="8" name="CuadroTexto 7"/>
          <p:cNvSpPr txBox="1"/>
          <p:nvPr/>
        </p:nvSpPr>
        <p:spPr>
          <a:xfrm flipH="1">
            <a:off x="194608" y="892582"/>
            <a:ext cx="5017471" cy="1815882"/>
          </a:xfrm>
          <a:prstGeom prst="rect">
            <a:avLst/>
          </a:prstGeom>
          <a:noFill/>
        </p:spPr>
        <p:txBody>
          <a:bodyPr wrap="square" rtlCol="0">
            <a:spAutoFit/>
          </a:bodyPr>
          <a:lstStyle/>
          <a:p>
            <a:r>
              <a:rPr lang="es-AR" sz="2800" dirty="0" smtClean="0"/>
              <a:t>Podríamos comparar a la memoria de la computadora con un </a:t>
            </a:r>
            <a:r>
              <a:rPr lang="es-AR" sz="2800" dirty="0" err="1" smtClean="0"/>
              <a:t>gavetero</a:t>
            </a:r>
            <a:r>
              <a:rPr lang="es-AR" sz="2800" dirty="0" smtClean="0"/>
              <a:t>,  donde vamos a almacenar datos o instrucciones</a:t>
            </a:r>
            <a:endParaRPr lang="es-AR" sz="2800" dirty="0"/>
          </a:p>
        </p:txBody>
      </p:sp>
      <p:grpSp>
        <p:nvGrpSpPr>
          <p:cNvPr id="18" name="Grupo 17"/>
          <p:cNvGrpSpPr/>
          <p:nvPr/>
        </p:nvGrpSpPr>
        <p:grpSpPr>
          <a:xfrm>
            <a:off x="6844937" y="1802674"/>
            <a:ext cx="4820194" cy="3905791"/>
            <a:chOff x="6844937" y="1802674"/>
            <a:chExt cx="4820194" cy="3905791"/>
          </a:xfrm>
        </p:grpSpPr>
        <p:cxnSp>
          <p:nvCxnSpPr>
            <p:cNvPr id="10" name="Conector recto 9"/>
            <p:cNvCxnSpPr/>
            <p:nvPr/>
          </p:nvCxnSpPr>
          <p:spPr>
            <a:xfrm flipH="1" flipV="1">
              <a:off x="6844937" y="180267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H="1" flipV="1">
              <a:off x="6844937" y="242969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H="1" flipV="1">
              <a:off x="6844937" y="3043645"/>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H="1" flipV="1">
              <a:off x="6844937" y="36575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H="1" flipV="1">
              <a:off x="6844937" y="41147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flipV="1">
              <a:off x="6844937" y="458506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H="1" flipV="1">
              <a:off x="6844937" y="514676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flipH="1" flipV="1">
              <a:off x="6844937" y="5695402"/>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29" name="Grupo 28"/>
          <p:cNvGrpSpPr/>
          <p:nvPr/>
        </p:nvGrpSpPr>
        <p:grpSpPr>
          <a:xfrm>
            <a:off x="6132242" y="786731"/>
            <a:ext cx="1646605" cy="4921734"/>
            <a:chOff x="6132242" y="786731"/>
            <a:chExt cx="1646605" cy="4921734"/>
          </a:xfrm>
        </p:grpSpPr>
        <p:grpSp>
          <p:nvGrpSpPr>
            <p:cNvPr id="27" name="Grupo 26"/>
            <p:cNvGrpSpPr/>
            <p:nvPr/>
          </p:nvGrpSpPr>
          <p:grpSpPr>
            <a:xfrm>
              <a:off x="6946799" y="1245717"/>
              <a:ext cx="451202" cy="4462748"/>
              <a:chOff x="6946799" y="1245717"/>
              <a:chExt cx="451202" cy="4462748"/>
            </a:xfrm>
          </p:grpSpPr>
          <p:sp>
            <p:nvSpPr>
              <p:cNvPr id="19" name="CuadroTexto 18"/>
              <p:cNvSpPr txBox="1"/>
              <p:nvPr/>
            </p:nvSpPr>
            <p:spPr>
              <a:xfrm>
                <a:off x="6946800" y="124571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0</a:t>
                </a:r>
              </a:p>
            </p:txBody>
          </p:sp>
          <p:sp>
            <p:nvSpPr>
              <p:cNvPr id="20" name="CuadroTexto 19"/>
              <p:cNvSpPr txBox="1"/>
              <p:nvPr/>
            </p:nvSpPr>
            <p:spPr>
              <a:xfrm>
                <a:off x="6964288" y="1911029"/>
                <a:ext cx="433713" cy="461665"/>
              </a:xfrm>
              <a:prstGeom prst="rect">
                <a:avLst/>
              </a:prstGeom>
              <a:noFill/>
            </p:spPr>
            <p:txBody>
              <a:bodyPr wrap="square" rtlCol="0">
                <a:spAutoFit/>
              </a:bodyPr>
              <a:lstStyle/>
              <a:p>
                <a:r>
                  <a:rPr lang="es-AR" sz="2400" b="1" dirty="0" smtClean="0">
                    <a:latin typeface="Arial" panose="020B0604020202020204" pitchFamily="34" charset="0"/>
                    <a:cs typeface="Arial" panose="020B0604020202020204" pitchFamily="34" charset="0"/>
                  </a:rPr>
                  <a:t>1</a:t>
                </a:r>
                <a:endParaRPr lang="es-AR" sz="2400" b="1" dirty="0">
                  <a:latin typeface="Arial" panose="020B0604020202020204" pitchFamily="34" charset="0"/>
                  <a:cs typeface="Arial" panose="020B0604020202020204" pitchFamily="34" charset="0"/>
                </a:endParaRPr>
              </a:p>
            </p:txBody>
          </p:sp>
          <p:sp>
            <p:nvSpPr>
              <p:cNvPr id="21" name="CuadroTexto 20"/>
              <p:cNvSpPr txBox="1"/>
              <p:nvPr/>
            </p:nvSpPr>
            <p:spPr>
              <a:xfrm>
                <a:off x="6964288" y="2579741"/>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2</a:t>
                </a:r>
              </a:p>
            </p:txBody>
          </p:sp>
          <p:sp>
            <p:nvSpPr>
              <p:cNvPr id="22" name="CuadroTexto 21"/>
              <p:cNvSpPr txBox="1"/>
              <p:nvPr/>
            </p:nvSpPr>
            <p:spPr>
              <a:xfrm>
                <a:off x="6964288" y="316533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3</a:t>
                </a:r>
              </a:p>
            </p:txBody>
          </p:sp>
          <p:sp>
            <p:nvSpPr>
              <p:cNvPr id="23" name="CuadroTexto 22"/>
              <p:cNvSpPr txBox="1"/>
              <p:nvPr/>
            </p:nvSpPr>
            <p:spPr>
              <a:xfrm>
                <a:off x="6964288" y="3700912"/>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4</a:t>
                </a:r>
              </a:p>
            </p:txBody>
          </p:sp>
          <p:sp>
            <p:nvSpPr>
              <p:cNvPr id="24" name="CuadroTexto 23"/>
              <p:cNvSpPr txBox="1"/>
              <p:nvPr/>
            </p:nvSpPr>
            <p:spPr>
              <a:xfrm>
                <a:off x="6964288" y="412992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5</a:t>
                </a:r>
              </a:p>
            </p:txBody>
          </p:sp>
          <p:sp>
            <p:nvSpPr>
              <p:cNvPr id="25" name="CuadroTexto 24"/>
              <p:cNvSpPr txBox="1"/>
              <p:nvPr/>
            </p:nvSpPr>
            <p:spPr>
              <a:xfrm>
                <a:off x="6964288" y="4648144"/>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6</a:t>
                </a:r>
              </a:p>
            </p:txBody>
          </p:sp>
          <p:sp>
            <p:nvSpPr>
              <p:cNvPr id="26" name="CuadroTexto 25"/>
              <p:cNvSpPr txBox="1"/>
              <p:nvPr/>
            </p:nvSpPr>
            <p:spPr>
              <a:xfrm>
                <a:off x="6946799" y="5246800"/>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7</a:t>
                </a:r>
              </a:p>
            </p:txBody>
          </p:sp>
        </p:grpSp>
        <p:sp>
          <p:nvSpPr>
            <p:cNvPr id="28" name="CuadroTexto 27"/>
            <p:cNvSpPr txBox="1"/>
            <p:nvPr/>
          </p:nvSpPr>
          <p:spPr>
            <a:xfrm>
              <a:off x="6132242" y="786731"/>
              <a:ext cx="1646605" cy="369332"/>
            </a:xfrm>
            <a:prstGeom prst="rect">
              <a:avLst/>
            </a:prstGeom>
            <a:noFill/>
          </p:spPr>
          <p:txBody>
            <a:bodyPr wrap="none" rtlCol="0">
              <a:spAutoFit/>
            </a:bodyPr>
            <a:lstStyle/>
            <a:p>
              <a:r>
                <a:rPr lang="es-AR" dirty="0" smtClean="0"/>
                <a:t>DIRECCIONES</a:t>
              </a:r>
              <a:endParaRPr lang="es-AR" dirty="0"/>
            </a:p>
          </p:txBody>
        </p:sp>
      </p:grpSp>
      <p:pic>
        <p:nvPicPr>
          <p:cNvPr id="30" name="Imagen 29"/>
          <p:cNvPicPr>
            <a:picLocks noChangeAspect="1"/>
          </p:cNvPicPr>
          <p:nvPr/>
        </p:nvPicPr>
        <p:blipFill rotWithShape="1">
          <a:blip r:embed="rId4"/>
          <a:srcRect l="52420" t="33872" r="28984" b="24374"/>
          <a:stretch/>
        </p:blipFill>
        <p:spPr>
          <a:xfrm>
            <a:off x="311024" y="2708464"/>
            <a:ext cx="3287133" cy="4149536"/>
          </a:xfrm>
          <a:prstGeom prst="rect">
            <a:avLst/>
          </a:prstGeom>
        </p:spPr>
      </p:pic>
    </p:spTree>
    <p:extLst>
      <p:ext uri="{BB962C8B-B14F-4D97-AF65-F5344CB8AC3E}">
        <p14:creationId xmlns:p14="http://schemas.microsoft.com/office/powerpoint/2010/main" val="119956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6440" t="26161" r="27678" b="21518"/>
          <a:stretch/>
        </p:blipFill>
        <p:spPr>
          <a:xfrm>
            <a:off x="522514" y="0"/>
            <a:ext cx="10696606" cy="6858000"/>
          </a:xfrm>
          <a:prstGeom prst="rect">
            <a:avLst/>
          </a:prstGeom>
        </p:spPr>
      </p:pic>
    </p:spTree>
    <p:extLst>
      <p:ext uri="{BB962C8B-B14F-4D97-AF65-F5344CB8AC3E}">
        <p14:creationId xmlns:p14="http://schemas.microsoft.com/office/powerpoint/2010/main" val="18901535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6541" t="19553" r="28381" b="27589"/>
          <a:stretch/>
        </p:blipFill>
        <p:spPr>
          <a:xfrm>
            <a:off x="796835" y="0"/>
            <a:ext cx="10402843" cy="6858000"/>
          </a:xfrm>
          <a:prstGeom prst="rect">
            <a:avLst/>
          </a:prstGeom>
        </p:spPr>
      </p:pic>
    </p:spTree>
    <p:extLst>
      <p:ext uri="{BB962C8B-B14F-4D97-AF65-F5344CB8AC3E}">
        <p14:creationId xmlns:p14="http://schemas.microsoft.com/office/powerpoint/2010/main" val="2414640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6642" t="16696" r="26774" b="26340"/>
          <a:stretch/>
        </p:blipFill>
        <p:spPr>
          <a:xfrm>
            <a:off x="627017" y="0"/>
            <a:ext cx="9966960" cy="6852288"/>
          </a:xfrm>
          <a:prstGeom prst="rect">
            <a:avLst/>
          </a:prstGeom>
        </p:spPr>
      </p:pic>
    </p:spTree>
    <p:extLst>
      <p:ext uri="{BB962C8B-B14F-4D97-AF65-F5344CB8AC3E}">
        <p14:creationId xmlns:p14="http://schemas.microsoft.com/office/powerpoint/2010/main" val="1375738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6641" t="21875" r="28783" b="22232"/>
          <a:stretch/>
        </p:blipFill>
        <p:spPr>
          <a:xfrm>
            <a:off x="1071153" y="-11709"/>
            <a:ext cx="9744891" cy="6869709"/>
          </a:xfrm>
          <a:prstGeom prst="rect">
            <a:avLst/>
          </a:prstGeom>
        </p:spPr>
      </p:pic>
    </p:spTree>
    <p:extLst>
      <p:ext uri="{BB962C8B-B14F-4D97-AF65-F5344CB8AC3E}">
        <p14:creationId xmlns:p14="http://schemas.microsoft.com/office/powerpoint/2010/main" val="2645078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6405350" y="3275466"/>
            <a:ext cx="5786650" cy="3539430"/>
          </a:xfrm>
          <a:prstGeom prst="rect">
            <a:avLst/>
          </a:prstGeom>
          <a:solidFill>
            <a:srgbClr val="FFC000"/>
          </a:solidFill>
          <a:ln>
            <a:solidFill>
              <a:srgbClr val="FFC000"/>
            </a:solidFill>
          </a:ln>
        </p:spPr>
        <p:txBody>
          <a:bodyPr wrap="square">
            <a:spAutoFit/>
          </a:bodyPr>
          <a:lstStyle/>
          <a:p>
            <a:r>
              <a:rPr lang="es-MX" sz="3200" dirty="0">
                <a:solidFill>
                  <a:srgbClr val="222222"/>
                </a:solidFill>
                <a:latin typeface="arial" panose="020B0604020202020204" pitchFamily="34" charset="0"/>
              </a:rPr>
              <a:t>Máquina electrónica capaz de almacenar información y tratarla automáticamente mediante operaciones matemáticas y lógicas controladas por programas informáticos.</a:t>
            </a:r>
            <a:endParaRPr lang="es-AR" sz="3200" dirty="0"/>
          </a:p>
        </p:txBody>
      </p:sp>
      <p:sp>
        <p:nvSpPr>
          <p:cNvPr id="2" name="1 Título"/>
          <p:cNvSpPr>
            <a:spLocks noGrp="1"/>
          </p:cNvSpPr>
          <p:nvPr>
            <p:ph type="title"/>
          </p:nvPr>
        </p:nvSpPr>
        <p:spPr>
          <a:xfrm>
            <a:off x="272956" y="51155"/>
            <a:ext cx="11731630" cy="1080942"/>
          </a:xfrm>
        </p:spPr>
        <p:txBody>
          <a:bodyPr/>
          <a:lstStyle/>
          <a:p>
            <a:pPr algn="ctr"/>
            <a:r>
              <a:rPr lang="es-AR" sz="3200" dirty="0" smtClean="0">
                <a:effectLst>
                  <a:outerShdw blurRad="38100" dist="38100" dir="2700000" algn="tl">
                    <a:srgbClr val="000000">
                      <a:alpha val="43137"/>
                    </a:srgbClr>
                  </a:outerShdw>
                </a:effectLst>
                <a:latin typeface="Arial Black" panose="020B0A04020102020204" pitchFamily="34" charset="0"/>
              </a:rPr>
              <a:t>Vamos a trabajar con una computadora. </a:t>
            </a:r>
            <a:r>
              <a:rPr lang="es-AR" sz="2800" dirty="0" smtClean="0">
                <a:effectLst>
                  <a:outerShdw blurRad="38100" dist="38100" dir="2700000" algn="tl">
                    <a:srgbClr val="000000">
                      <a:alpha val="43137"/>
                    </a:srgbClr>
                  </a:outerShdw>
                </a:effectLst>
                <a:latin typeface="Arial Black" panose="020B0A04020102020204" pitchFamily="34" charset="0"/>
              </a:rPr>
              <a:t/>
            </a:r>
            <a:br>
              <a:rPr lang="es-AR" sz="2800" dirty="0" smtClean="0">
                <a:effectLst>
                  <a:outerShdw blurRad="38100" dist="38100" dir="2700000" algn="tl">
                    <a:srgbClr val="000000">
                      <a:alpha val="43137"/>
                    </a:srgbClr>
                  </a:outerShdw>
                </a:effectLst>
                <a:latin typeface="Arial Black" panose="020B0A04020102020204" pitchFamily="34" charset="0"/>
              </a:rPr>
            </a:br>
            <a:r>
              <a:rPr lang="es-AR" sz="2800" dirty="0" smtClean="0">
                <a:effectLst>
                  <a:outerShdw blurRad="38100" dist="38100" dir="2700000" algn="tl">
                    <a:srgbClr val="000000">
                      <a:alpha val="43137"/>
                    </a:srgbClr>
                  </a:outerShdw>
                </a:effectLst>
                <a:latin typeface="Arial Black" panose="020B0A04020102020204" pitchFamily="34" charset="0"/>
              </a:rPr>
              <a:t>¿por lo cual que es una computadora?</a:t>
            </a:r>
            <a:endParaRPr lang="es-AR" sz="2800" dirty="0">
              <a:effectLst>
                <a:outerShdw blurRad="38100" dist="38100" dir="2700000" algn="tl">
                  <a:srgbClr val="000000">
                    <a:alpha val="43137"/>
                  </a:srgbClr>
                </a:outerShdw>
              </a:effectLst>
              <a:latin typeface="Arial Black" panose="020B0A04020102020204" pitchFamily="34" charset="0"/>
            </a:endParaRPr>
          </a:p>
        </p:txBody>
      </p:sp>
      <p:sp>
        <p:nvSpPr>
          <p:cNvPr id="4" name="AutoShape 2" descr="Resultado de imagen para cara de pensativo emoticon"/>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1028" name="Picture 4" descr="Resultado de imagen para cara de pensativo emot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481" t="14448" r="24436" b="14938"/>
          <a:stretch/>
        </p:blipFill>
        <p:spPr bwMode="auto">
          <a:xfrm>
            <a:off x="10018252" y="1473292"/>
            <a:ext cx="1519928" cy="1606556"/>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Resultado de imagen para computad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7715"/>
            <a:ext cx="6827136" cy="446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4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6842" t="19375" r="28682" b="25625"/>
          <a:stretch/>
        </p:blipFill>
        <p:spPr>
          <a:xfrm>
            <a:off x="901336" y="-1"/>
            <a:ext cx="9862458" cy="6856967"/>
          </a:xfrm>
          <a:prstGeom prst="rect">
            <a:avLst/>
          </a:prstGeom>
        </p:spPr>
      </p:pic>
    </p:spTree>
    <p:extLst>
      <p:ext uri="{BB962C8B-B14F-4D97-AF65-F5344CB8AC3E}">
        <p14:creationId xmlns:p14="http://schemas.microsoft.com/office/powerpoint/2010/main" val="3602110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6642" t="18661" r="27376" b="25089"/>
          <a:stretch/>
        </p:blipFill>
        <p:spPr>
          <a:xfrm>
            <a:off x="953588" y="0"/>
            <a:ext cx="9971311" cy="6858000"/>
          </a:xfrm>
          <a:prstGeom prst="rect">
            <a:avLst/>
          </a:prstGeom>
        </p:spPr>
      </p:pic>
    </p:spTree>
    <p:extLst>
      <p:ext uri="{BB962C8B-B14F-4D97-AF65-F5344CB8AC3E}">
        <p14:creationId xmlns:p14="http://schemas.microsoft.com/office/powerpoint/2010/main" val="37722144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999"/>
            <a:ext cx="12213300" cy="639930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2926081" y="5917474"/>
            <a:ext cx="567784" cy="369332"/>
          </a:xfrm>
          <a:prstGeom prst="rect">
            <a:avLst/>
          </a:prstGeom>
          <a:solidFill>
            <a:srgbClr val="DDE2CD"/>
          </a:solidFill>
        </p:spPr>
        <p:txBody>
          <a:bodyPr wrap="none" rtlCol="0">
            <a:spAutoFit/>
          </a:bodyPr>
          <a:lstStyle/>
          <a:p>
            <a:r>
              <a:rPr lang="es-AR" dirty="0" smtClean="0"/>
              <a:t>.</a:t>
            </a:r>
            <a:r>
              <a:rPr lang="es-AR" dirty="0" err="1" smtClean="0"/>
              <a:t>cpp</a:t>
            </a:r>
            <a:endParaRPr lang="es-AR" dirty="0"/>
          </a:p>
        </p:txBody>
      </p:sp>
    </p:spTree>
    <p:extLst>
      <p:ext uri="{BB962C8B-B14F-4D97-AF65-F5344CB8AC3E}">
        <p14:creationId xmlns:p14="http://schemas.microsoft.com/office/powerpoint/2010/main" val="3561841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que es un compilador"/>
          <p:cNvPicPr>
            <a:picLocks noChangeAspect="1" noChangeArrowheads="1"/>
          </p:cNvPicPr>
          <p:nvPr/>
        </p:nvPicPr>
        <p:blipFill rotWithShape="1">
          <a:blip r:embed="rId2">
            <a:extLst>
              <a:ext uri="{28A0092B-C50C-407E-A947-70E740481C1C}">
                <a14:useLocalDpi xmlns:a14="http://schemas.microsoft.com/office/drawing/2010/main" val="0"/>
              </a:ext>
            </a:extLst>
          </a:blip>
          <a:srcRect t="10067" b="9402"/>
          <a:stretch/>
        </p:blipFill>
        <p:spPr bwMode="auto">
          <a:xfrm>
            <a:off x="339633" y="-14032"/>
            <a:ext cx="11377749" cy="687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110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bwMode="auto">
          <a:xfrm>
            <a:off x="177421" y="274638"/>
            <a:ext cx="11846257" cy="925513"/>
          </a:xfrm>
          <a:prstGeom prst="rect">
            <a:avLst/>
          </a:prstGeom>
          <a:noFill/>
          <a:ln w="9525">
            <a:noFill/>
            <a:miter lim="800000"/>
            <a:headEnd/>
            <a:tailEnd/>
          </a:ln>
          <a:effectLst/>
        </p:spPr>
        <p:txBody>
          <a:bodyPr lIns="92075" tIns="46038" rIns="92075" bIns="46038" anchor="ctr">
            <a:normAutofit fontScale="90000"/>
          </a:bodyPr>
          <a:lstStyle/>
          <a:p>
            <a:pPr>
              <a:defRPr/>
            </a:pPr>
            <a:r>
              <a:rPr lang="es-ES" sz="4400" kern="0" dirty="0">
                <a:solidFill>
                  <a:schemeClr val="accent1">
                    <a:lumMod val="75000"/>
                  </a:schemeClr>
                </a:solidFill>
                <a:latin typeface="+mj-lt"/>
                <a:ea typeface="+mj-ea"/>
                <a:cs typeface="+mj-cs"/>
              </a:rPr>
              <a:t>SISTEMAS DE PROCESAMIENTO DE INFORMACION</a:t>
            </a:r>
          </a:p>
        </p:txBody>
      </p:sp>
      <p:pic>
        <p:nvPicPr>
          <p:cNvPr id="5017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7224" y="1175252"/>
            <a:ext cx="6873401" cy="568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224" y="5087227"/>
            <a:ext cx="8699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7071" y="2653172"/>
            <a:ext cx="835025"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183" y="3523442"/>
            <a:ext cx="877888"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4937" y="1588293"/>
            <a:ext cx="788987"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7207" y="935540"/>
            <a:ext cx="735013"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4182527" y="6276001"/>
            <a:ext cx="4483801" cy="369332"/>
          </a:xfrm>
          <a:prstGeom prst="rect">
            <a:avLst/>
          </a:prstGeom>
          <a:solidFill>
            <a:schemeClr val="bg1"/>
          </a:solidFill>
          <a:ln>
            <a:noFill/>
          </a:ln>
        </p:spPr>
        <p:txBody>
          <a:bodyPr wrap="square" rtlCol="0">
            <a:spAutoFit/>
          </a:bodyPr>
          <a:lstStyle/>
          <a:p>
            <a:r>
              <a:rPr lang="es-AR" dirty="0" smtClean="0"/>
              <a:t>DEFINIR LOS OBJETIVOS DEL PROGRAMA</a:t>
            </a:r>
            <a:endParaRPr lang="es-AR" dirty="0"/>
          </a:p>
        </p:txBody>
      </p:sp>
      <p:sp>
        <p:nvSpPr>
          <p:cNvPr id="10" name="CuadroTexto 9"/>
          <p:cNvSpPr txBox="1"/>
          <p:nvPr/>
        </p:nvSpPr>
        <p:spPr>
          <a:xfrm>
            <a:off x="4976211" y="5522202"/>
            <a:ext cx="3561992" cy="369332"/>
          </a:xfrm>
          <a:prstGeom prst="rect">
            <a:avLst/>
          </a:prstGeom>
          <a:solidFill>
            <a:schemeClr val="bg1"/>
          </a:solidFill>
          <a:ln>
            <a:noFill/>
          </a:ln>
        </p:spPr>
        <p:txBody>
          <a:bodyPr wrap="square" rtlCol="0">
            <a:spAutoFit/>
          </a:bodyPr>
          <a:lstStyle/>
          <a:p>
            <a:r>
              <a:rPr lang="es-AR" dirty="0" smtClean="0"/>
              <a:t>DISEÑAR EL PROGRAMA</a:t>
            </a:r>
            <a:endParaRPr lang="es-AR" dirty="0"/>
          </a:p>
        </p:txBody>
      </p:sp>
      <p:sp>
        <p:nvSpPr>
          <p:cNvPr id="11" name="CuadroTexto 10"/>
          <p:cNvSpPr txBox="1"/>
          <p:nvPr/>
        </p:nvSpPr>
        <p:spPr>
          <a:xfrm>
            <a:off x="5711224" y="4711771"/>
            <a:ext cx="3561992" cy="369332"/>
          </a:xfrm>
          <a:prstGeom prst="rect">
            <a:avLst/>
          </a:prstGeom>
          <a:solidFill>
            <a:schemeClr val="bg1"/>
          </a:solidFill>
          <a:ln>
            <a:noFill/>
          </a:ln>
        </p:spPr>
        <p:txBody>
          <a:bodyPr wrap="square" rtlCol="0">
            <a:spAutoFit/>
          </a:bodyPr>
          <a:lstStyle/>
          <a:p>
            <a:r>
              <a:rPr lang="es-AR" dirty="0" smtClean="0"/>
              <a:t>ESCRIBIR EL PROGRAMA</a:t>
            </a:r>
            <a:endParaRPr lang="es-AR" dirty="0"/>
          </a:p>
        </p:txBody>
      </p:sp>
      <p:sp>
        <p:nvSpPr>
          <p:cNvPr id="12" name="CuadroTexto 11"/>
          <p:cNvSpPr txBox="1"/>
          <p:nvPr/>
        </p:nvSpPr>
        <p:spPr>
          <a:xfrm>
            <a:off x="6518633" y="3920813"/>
            <a:ext cx="3561992" cy="369332"/>
          </a:xfrm>
          <a:prstGeom prst="rect">
            <a:avLst/>
          </a:prstGeom>
          <a:solidFill>
            <a:schemeClr val="bg1"/>
          </a:solidFill>
          <a:ln>
            <a:noFill/>
          </a:ln>
        </p:spPr>
        <p:txBody>
          <a:bodyPr wrap="square" rtlCol="0">
            <a:spAutoFit/>
          </a:bodyPr>
          <a:lstStyle/>
          <a:p>
            <a:r>
              <a:rPr lang="es-AR" dirty="0" smtClean="0"/>
              <a:t>COMPLILAR EL PROGRAMA</a:t>
            </a:r>
            <a:endParaRPr lang="es-AR" dirty="0"/>
          </a:p>
        </p:txBody>
      </p:sp>
      <p:sp>
        <p:nvSpPr>
          <p:cNvPr id="13" name="CuadroTexto 12"/>
          <p:cNvSpPr txBox="1"/>
          <p:nvPr/>
        </p:nvSpPr>
        <p:spPr>
          <a:xfrm>
            <a:off x="7263215" y="3101174"/>
            <a:ext cx="3561992" cy="369332"/>
          </a:xfrm>
          <a:prstGeom prst="rect">
            <a:avLst/>
          </a:prstGeom>
          <a:solidFill>
            <a:schemeClr val="bg1"/>
          </a:solidFill>
          <a:ln>
            <a:noFill/>
          </a:ln>
        </p:spPr>
        <p:txBody>
          <a:bodyPr wrap="square" rtlCol="0">
            <a:spAutoFit/>
          </a:bodyPr>
          <a:lstStyle/>
          <a:p>
            <a:r>
              <a:rPr lang="es-AR" dirty="0" smtClean="0"/>
              <a:t>CORRER EL PROGRAMA</a:t>
            </a:r>
            <a:endParaRPr lang="es-AR" dirty="0"/>
          </a:p>
        </p:txBody>
      </p:sp>
      <p:sp>
        <p:nvSpPr>
          <p:cNvPr id="14" name="CuadroTexto 13"/>
          <p:cNvSpPr txBox="1"/>
          <p:nvPr/>
        </p:nvSpPr>
        <p:spPr>
          <a:xfrm>
            <a:off x="8046437" y="2327702"/>
            <a:ext cx="2665106" cy="646331"/>
          </a:xfrm>
          <a:prstGeom prst="rect">
            <a:avLst/>
          </a:prstGeom>
          <a:solidFill>
            <a:schemeClr val="bg1"/>
          </a:solidFill>
          <a:ln>
            <a:noFill/>
          </a:ln>
        </p:spPr>
        <p:txBody>
          <a:bodyPr wrap="square" rtlCol="0">
            <a:spAutoFit/>
          </a:bodyPr>
          <a:lstStyle/>
          <a:p>
            <a:r>
              <a:rPr lang="es-AR" dirty="0" smtClean="0"/>
              <a:t>TESTEAR Y DEPURAR EL PROGRAMA</a:t>
            </a:r>
            <a:endParaRPr lang="es-AR" dirty="0"/>
          </a:p>
        </p:txBody>
      </p:sp>
    </p:spTree>
    <p:extLst>
      <p:ext uri="{BB962C8B-B14F-4D97-AF65-F5344CB8AC3E}">
        <p14:creationId xmlns:p14="http://schemas.microsoft.com/office/powerpoint/2010/main" val="173173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6641" t="16518" r="27578" b="26339"/>
          <a:stretch/>
        </p:blipFill>
        <p:spPr>
          <a:xfrm>
            <a:off x="809897" y="0"/>
            <a:ext cx="9784080" cy="6866022"/>
          </a:xfrm>
          <a:prstGeom prst="rect">
            <a:avLst/>
          </a:prstGeom>
        </p:spPr>
      </p:pic>
    </p:spTree>
    <p:extLst>
      <p:ext uri="{BB962C8B-B14F-4D97-AF65-F5344CB8AC3E}">
        <p14:creationId xmlns:p14="http://schemas.microsoft.com/office/powerpoint/2010/main" val="4132491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6139" t="20268" r="27678" b="21518"/>
          <a:stretch/>
        </p:blipFill>
        <p:spPr>
          <a:xfrm>
            <a:off x="731519" y="0"/>
            <a:ext cx="9705703" cy="6878388"/>
          </a:xfrm>
          <a:prstGeom prst="rect">
            <a:avLst/>
          </a:prstGeom>
        </p:spPr>
      </p:pic>
    </p:spTree>
    <p:extLst>
      <p:ext uri="{BB962C8B-B14F-4D97-AF65-F5344CB8AC3E}">
        <p14:creationId xmlns:p14="http://schemas.microsoft.com/office/powerpoint/2010/main" val="785171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6270" t="24196" r="27176" b="17946"/>
          <a:stretch/>
        </p:blipFill>
        <p:spPr>
          <a:xfrm>
            <a:off x="862149" y="-5795"/>
            <a:ext cx="9823267" cy="6863795"/>
          </a:xfrm>
          <a:prstGeom prst="rect">
            <a:avLst/>
          </a:prstGeom>
        </p:spPr>
      </p:pic>
    </p:spTree>
    <p:extLst>
      <p:ext uri="{BB962C8B-B14F-4D97-AF65-F5344CB8AC3E}">
        <p14:creationId xmlns:p14="http://schemas.microsoft.com/office/powerpoint/2010/main" val="20778638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6340" t="19196" r="26875" b="25447"/>
          <a:stretch/>
        </p:blipFill>
        <p:spPr>
          <a:xfrm>
            <a:off x="692331" y="0"/>
            <a:ext cx="10345783" cy="6882389"/>
          </a:xfrm>
          <a:prstGeom prst="rect">
            <a:avLst/>
          </a:prstGeom>
        </p:spPr>
      </p:pic>
    </p:spTree>
    <p:extLst>
      <p:ext uri="{BB962C8B-B14F-4D97-AF65-F5344CB8AC3E}">
        <p14:creationId xmlns:p14="http://schemas.microsoft.com/office/powerpoint/2010/main" val="18053905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5838" t="17232" r="26775" b="25268"/>
          <a:stretch/>
        </p:blipFill>
        <p:spPr>
          <a:xfrm>
            <a:off x="770708" y="-12786"/>
            <a:ext cx="10071464" cy="6870786"/>
          </a:xfrm>
          <a:prstGeom prst="rect">
            <a:avLst/>
          </a:prstGeom>
        </p:spPr>
      </p:pic>
    </p:spTree>
    <p:extLst>
      <p:ext uri="{BB962C8B-B14F-4D97-AF65-F5344CB8AC3E}">
        <p14:creationId xmlns:p14="http://schemas.microsoft.com/office/powerpoint/2010/main" val="3066084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6440" t="19911" r="30289" b="24911"/>
          <a:stretch/>
        </p:blipFill>
        <p:spPr>
          <a:xfrm>
            <a:off x="1110342" y="-16094"/>
            <a:ext cx="9588137" cy="6874094"/>
          </a:xfrm>
          <a:prstGeom prst="rect">
            <a:avLst/>
          </a:prstGeom>
        </p:spPr>
      </p:pic>
    </p:spTree>
    <p:extLst>
      <p:ext uri="{BB962C8B-B14F-4D97-AF65-F5344CB8AC3E}">
        <p14:creationId xmlns:p14="http://schemas.microsoft.com/office/powerpoint/2010/main" val="2142937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6440" t="20803" r="28682" b="21339"/>
          <a:stretch/>
        </p:blipFill>
        <p:spPr>
          <a:xfrm>
            <a:off x="1084217" y="-16046"/>
            <a:ext cx="9483635" cy="6874046"/>
          </a:xfrm>
          <a:prstGeom prst="rect">
            <a:avLst/>
          </a:prstGeom>
        </p:spPr>
      </p:pic>
    </p:spTree>
    <p:extLst>
      <p:ext uri="{BB962C8B-B14F-4D97-AF65-F5344CB8AC3E}">
        <p14:creationId xmlns:p14="http://schemas.microsoft.com/office/powerpoint/2010/main" val="68748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6240" t="20447" r="25972" b="21875"/>
          <a:stretch/>
        </p:blipFill>
        <p:spPr>
          <a:xfrm>
            <a:off x="953588" y="-2801"/>
            <a:ext cx="10110651" cy="6860801"/>
          </a:xfrm>
          <a:prstGeom prst="rect">
            <a:avLst/>
          </a:prstGeom>
        </p:spPr>
      </p:pic>
    </p:spTree>
    <p:extLst>
      <p:ext uri="{BB962C8B-B14F-4D97-AF65-F5344CB8AC3E}">
        <p14:creationId xmlns:p14="http://schemas.microsoft.com/office/powerpoint/2010/main" val="13879748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3891" t="16696" r="11012" b="8125"/>
          <a:stretch/>
        </p:blipFill>
        <p:spPr>
          <a:xfrm>
            <a:off x="0" y="0"/>
            <a:ext cx="12184758" cy="6858000"/>
          </a:xfrm>
          <a:prstGeom prst="rect">
            <a:avLst/>
          </a:prstGeom>
        </p:spPr>
      </p:pic>
    </p:spTree>
    <p:extLst>
      <p:ext uri="{BB962C8B-B14F-4D97-AF65-F5344CB8AC3E}">
        <p14:creationId xmlns:p14="http://schemas.microsoft.com/office/powerpoint/2010/main" val="37204719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6440" t="21518" r="27477" b="21161"/>
          <a:stretch/>
        </p:blipFill>
        <p:spPr>
          <a:xfrm>
            <a:off x="875211" y="-21003"/>
            <a:ext cx="9836331" cy="6879003"/>
          </a:xfrm>
          <a:prstGeom prst="rect">
            <a:avLst/>
          </a:prstGeom>
        </p:spPr>
      </p:pic>
    </p:spTree>
    <p:extLst>
      <p:ext uri="{BB962C8B-B14F-4D97-AF65-F5344CB8AC3E}">
        <p14:creationId xmlns:p14="http://schemas.microsoft.com/office/powerpoint/2010/main" val="393957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4231" t="19911" r="25369" b="19375"/>
          <a:stretch/>
        </p:blipFill>
        <p:spPr>
          <a:xfrm>
            <a:off x="731519" y="-16394"/>
            <a:ext cx="10149841" cy="6874394"/>
          </a:xfrm>
          <a:prstGeom prst="rect">
            <a:avLst/>
          </a:prstGeom>
        </p:spPr>
      </p:pic>
    </p:spTree>
    <p:extLst>
      <p:ext uri="{BB962C8B-B14F-4D97-AF65-F5344CB8AC3E}">
        <p14:creationId xmlns:p14="http://schemas.microsoft.com/office/powerpoint/2010/main" val="42139475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840332" y="184947"/>
            <a:ext cx="759695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Entradas de datos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descr="http://2.bp.blogspot.com/-5e9To9ACUlE/VXZFbb8v3qI/AAAAAAAAFq4/9VvT37iFN5c/s1600/laptopmao.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01838"/>
            <a:ext cx="7030802" cy="3954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cpu escuch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600" l="19600" r="90200"/>
                    </a14:imgEffect>
                  </a14:imgLayer>
                </a14:imgProps>
              </a:ext>
              <a:ext uri="{28A0092B-C50C-407E-A947-70E740481C1C}">
                <a14:useLocalDpi xmlns:a14="http://schemas.microsoft.com/office/drawing/2010/main" val="0"/>
              </a:ext>
            </a:extLst>
          </a:blip>
          <a:srcRect/>
          <a:stretch>
            <a:fillRect/>
          </a:stretch>
        </p:blipFill>
        <p:spPr bwMode="auto">
          <a:xfrm>
            <a:off x="8036640" y="1280158"/>
            <a:ext cx="5486402" cy="548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3832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2383" t="16339" r="6093" b="24375"/>
          <a:stretch/>
        </p:blipFill>
        <p:spPr>
          <a:xfrm>
            <a:off x="0" y="1873092"/>
            <a:ext cx="12192000" cy="4984908"/>
          </a:xfrm>
          <a:prstGeom prst="rect">
            <a:avLst/>
          </a:prstGeom>
        </p:spPr>
      </p:pic>
      <p:sp>
        <p:nvSpPr>
          <p:cNvPr id="4" name="Rectángulo 3"/>
          <p:cNvSpPr/>
          <p:nvPr/>
        </p:nvSpPr>
        <p:spPr>
          <a:xfrm>
            <a:off x="1840332" y="184947"/>
            <a:ext cx="759695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Entradas de datos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52546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840332" y="184947"/>
            <a:ext cx="759695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Entradas de datos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0" name="Picture 2" descr="https://sites.google.com/site/sencillamentec/_/rsrc/1380914769971/home/entrada-de-datos/flujo_entrada.bmp"/>
          <p:cNvPicPr>
            <a:picLocks noChangeAspect="1" noChangeArrowheads="1"/>
          </p:cNvPicPr>
          <p:nvPr/>
        </p:nvPicPr>
        <p:blipFill rotWithShape="1">
          <a:blip r:embed="rId2">
            <a:extLst>
              <a:ext uri="{28A0092B-C50C-407E-A947-70E740481C1C}">
                <a14:useLocalDpi xmlns:a14="http://schemas.microsoft.com/office/drawing/2010/main" val="0"/>
              </a:ext>
            </a:extLst>
          </a:blip>
          <a:srcRect t="8127" b="3161"/>
          <a:stretch/>
        </p:blipFill>
        <p:spPr bwMode="auto">
          <a:xfrm>
            <a:off x="1614857" y="1503368"/>
            <a:ext cx="8047899" cy="535463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245429" y="4545874"/>
            <a:ext cx="784189" cy="369332"/>
          </a:xfrm>
          <a:prstGeom prst="rect">
            <a:avLst/>
          </a:prstGeom>
          <a:noFill/>
        </p:spPr>
        <p:txBody>
          <a:bodyPr wrap="none" rtlCol="0">
            <a:spAutoFit/>
          </a:bodyPr>
          <a:lstStyle/>
          <a:p>
            <a:r>
              <a:rPr lang="es-AR" dirty="0" err="1" smtClean="0"/>
              <a:t>Cin</a:t>
            </a:r>
            <a:r>
              <a:rPr lang="es-AR" dirty="0" smtClean="0"/>
              <a:t>&gt;&gt;</a:t>
            </a:r>
            <a:endParaRPr lang="es-AR" dirty="0"/>
          </a:p>
        </p:txBody>
      </p:sp>
      <p:pic>
        <p:nvPicPr>
          <p:cNvPr id="6" name="Imagen 5"/>
          <p:cNvPicPr>
            <a:picLocks noChangeAspect="1"/>
          </p:cNvPicPr>
          <p:nvPr/>
        </p:nvPicPr>
        <p:blipFill rotWithShape="1">
          <a:blip r:embed="rId3"/>
          <a:srcRect l="21914" t="55388" r="65502" b="40894"/>
          <a:stretch/>
        </p:blipFill>
        <p:spPr>
          <a:xfrm>
            <a:off x="4119612" y="4351966"/>
            <a:ext cx="2321530" cy="483326"/>
          </a:xfrm>
          <a:prstGeom prst="rect">
            <a:avLst/>
          </a:prstGeom>
        </p:spPr>
      </p:pic>
      <p:sp>
        <p:nvSpPr>
          <p:cNvPr id="5" name="Rectángulo 4"/>
          <p:cNvSpPr/>
          <p:nvPr/>
        </p:nvSpPr>
        <p:spPr>
          <a:xfrm>
            <a:off x="3590365" y="3886200"/>
            <a:ext cx="587829" cy="17481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AR"/>
          </a:p>
        </p:txBody>
      </p:sp>
      <p:sp>
        <p:nvSpPr>
          <p:cNvPr id="8" name="Rectángulo 7"/>
          <p:cNvSpPr/>
          <p:nvPr/>
        </p:nvSpPr>
        <p:spPr>
          <a:xfrm>
            <a:off x="6615953" y="5459505"/>
            <a:ext cx="739588" cy="25549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AR"/>
          </a:p>
        </p:txBody>
      </p:sp>
      <p:pic>
        <p:nvPicPr>
          <p:cNvPr id="9" name="Imagen 8"/>
          <p:cNvPicPr>
            <a:picLocks noChangeAspect="1"/>
          </p:cNvPicPr>
          <p:nvPr/>
        </p:nvPicPr>
        <p:blipFill rotWithShape="1">
          <a:blip r:embed="rId3"/>
          <a:srcRect l="22005" t="59952" r="69992" b="36050"/>
          <a:stretch/>
        </p:blipFill>
        <p:spPr>
          <a:xfrm>
            <a:off x="6615953" y="6225988"/>
            <a:ext cx="1196790" cy="336177"/>
          </a:xfrm>
          <a:prstGeom prst="rect">
            <a:avLst/>
          </a:prstGeom>
        </p:spPr>
      </p:pic>
    </p:spTree>
    <p:extLst>
      <p:ext uri="{BB962C8B-B14F-4D97-AF65-F5344CB8AC3E}">
        <p14:creationId xmlns:p14="http://schemas.microsoft.com/office/powerpoint/2010/main" val="15217554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74961" y="-154691"/>
            <a:ext cx="10937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Operaciones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Imagen 6"/>
          <p:cNvPicPr>
            <a:picLocks noChangeAspect="1"/>
          </p:cNvPicPr>
          <p:nvPr/>
        </p:nvPicPr>
        <p:blipFill rotWithShape="1">
          <a:blip r:embed="rId2"/>
          <a:srcRect l="11581" t="15804" r="11213" b="9375"/>
          <a:stretch/>
        </p:blipFill>
        <p:spPr>
          <a:xfrm>
            <a:off x="574961" y="1018902"/>
            <a:ext cx="10716624" cy="5839097"/>
          </a:xfrm>
          <a:prstGeom prst="rect">
            <a:avLst/>
          </a:prstGeom>
        </p:spPr>
      </p:pic>
    </p:spTree>
    <p:extLst>
      <p:ext uri="{BB962C8B-B14F-4D97-AF65-F5344CB8AC3E}">
        <p14:creationId xmlns:p14="http://schemas.microsoft.com/office/powerpoint/2010/main" val="24679720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74961" y="-154691"/>
            <a:ext cx="10937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Operaciones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3549" t="36339" r="3081" b="9553"/>
          <a:stretch/>
        </p:blipFill>
        <p:spPr>
          <a:xfrm>
            <a:off x="0" y="2586446"/>
            <a:ext cx="12148458" cy="3958046"/>
          </a:xfrm>
          <a:prstGeom prst="rect">
            <a:avLst/>
          </a:prstGeom>
        </p:spPr>
      </p:pic>
      <p:sp>
        <p:nvSpPr>
          <p:cNvPr id="3" name="CuadroTexto 2"/>
          <p:cNvSpPr txBox="1"/>
          <p:nvPr/>
        </p:nvSpPr>
        <p:spPr>
          <a:xfrm>
            <a:off x="209005" y="1711234"/>
            <a:ext cx="2715808" cy="923330"/>
          </a:xfrm>
          <a:prstGeom prst="rect">
            <a:avLst/>
          </a:prstGeom>
          <a:noFill/>
        </p:spPr>
        <p:txBody>
          <a:bodyPr wrap="none" rtlCol="0">
            <a:spAutoFit/>
          </a:bodyPr>
          <a:lstStyle/>
          <a:p>
            <a:r>
              <a:rPr lang="es-AR" sz="5400" i="1" dirty="0" smtClean="0">
                <a:effectLst>
                  <a:outerShdw blurRad="38100" dist="38100" dir="2700000" algn="tl">
                    <a:srgbClr val="000000">
                      <a:alpha val="43137"/>
                    </a:srgbClr>
                  </a:outerShdw>
                </a:effectLst>
              </a:rPr>
              <a:t>DESAFIO:</a:t>
            </a:r>
            <a:endParaRPr lang="es-AR" sz="54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2125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18365" y="160338"/>
            <a:ext cx="11731630" cy="990150"/>
          </a:xfrm>
        </p:spPr>
        <p:txBody>
          <a:bodyPr/>
          <a:lstStyle/>
          <a:p>
            <a:pPr algn="ctr"/>
            <a:r>
              <a:rPr lang="es-AR" sz="2800" dirty="0">
                <a:effectLst>
                  <a:outerShdw blurRad="38100" dist="38100" dir="2700000" algn="tl">
                    <a:srgbClr val="000000">
                      <a:alpha val="43137"/>
                    </a:srgbClr>
                  </a:outerShdw>
                </a:effectLst>
                <a:latin typeface="Arial Black" panose="020B0A04020102020204" pitchFamily="34" charset="0"/>
              </a:rPr>
              <a:t>Sabes que partes fundamentales componen </a:t>
            </a:r>
            <a:r>
              <a:rPr lang="es-AR" sz="2800" dirty="0" smtClean="0">
                <a:effectLst>
                  <a:outerShdw blurRad="38100" dist="38100" dir="2700000" algn="tl">
                    <a:srgbClr val="000000">
                      <a:alpha val="43137"/>
                    </a:srgbClr>
                  </a:outerShdw>
                </a:effectLst>
                <a:latin typeface="Arial Black" panose="020B0A04020102020204" pitchFamily="34" charset="0"/>
              </a:rPr>
              <a:t>una computadora?</a:t>
            </a:r>
            <a:endParaRPr lang="es-AR" sz="2800" dirty="0">
              <a:effectLst>
                <a:outerShdw blurRad="38100" dist="38100" dir="2700000" algn="tl">
                  <a:srgbClr val="000000">
                    <a:alpha val="43137"/>
                  </a:srgbClr>
                </a:outerShdw>
              </a:effectLst>
              <a:latin typeface="Arial Black" panose="020B0A04020102020204" pitchFamily="34" charset="0"/>
            </a:endParaRPr>
          </a:p>
        </p:txBody>
      </p:sp>
      <p:sp>
        <p:nvSpPr>
          <p:cNvPr id="4" name="AutoShape 2" descr="Resultado de imagen para cara de pensativo emoticon"/>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1028" name="Picture 4" descr="Resultado de imagen para cara de pensativo emot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481" t="14448" r="24436" b="14938"/>
          <a:stretch/>
        </p:blipFill>
        <p:spPr bwMode="auto">
          <a:xfrm>
            <a:off x="9909070" y="1322781"/>
            <a:ext cx="1519928" cy="1606556"/>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Resultado de imagen para hardware y software"/>
          <p:cNvPicPr>
            <a:picLocks noChangeAspect="1" noChangeArrowheads="1"/>
          </p:cNvPicPr>
          <p:nvPr/>
        </p:nvPicPr>
        <p:blipFill rotWithShape="1">
          <a:blip r:embed="rId3">
            <a:extLst>
              <a:ext uri="{28A0092B-C50C-407E-A947-70E740481C1C}">
                <a14:useLocalDpi xmlns:a14="http://schemas.microsoft.com/office/drawing/2010/main" val="0"/>
              </a:ext>
            </a:extLst>
          </a:blip>
          <a:srcRect t="16435"/>
          <a:stretch/>
        </p:blipFill>
        <p:spPr bwMode="auto">
          <a:xfrm>
            <a:off x="968990" y="1563333"/>
            <a:ext cx="8447965" cy="529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28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74961" y="-154691"/>
            <a:ext cx="10937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Operaciones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5" name="Tabla 4"/>
          <p:cNvGraphicFramePr>
            <a:graphicFrameLocks noGrp="1"/>
          </p:cNvGraphicFramePr>
          <p:nvPr>
            <p:extLst>
              <p:ext uri="{D42A27DB-BD31-4B8C-83A1-F6EECF244321}">
                <p14:modId xmlns:p14="http://schemas.microsoft.com/office/powerpoint/2010/main" val="2141447791"/>
              </p:ext>
            </p:extLst>
          </p:nvPr>
        </p:nvGraphicFramePr>
        <p:xfrm>
          <a:off x="4702630" y="1005840"/>
          <a:ext cx="4376058" cy="5852160"/>
        </p:xfrm>
        <a:graphic>
          <a:graphicData uri="http://schemas.openxmlformats.org/drawingml/2006/table">
            <a:tbl>
              <a:tblPr firstRow="1" bandRow="1">
                <a:tableStyleId>{5C22544A-7EE6-4342-B048-85BDC9FD1C3A}</a:tableStyleId>
              </a:tblPr>
              <a:tblGrid>
                <a:gridCol w="1293221">
                  <a:extLst>
                    <a:ext uri="{9D8B030D-6E8A-4147-A177-3AD203B41FA5}">
                      <a16:colId xmlns:a16="http://schemas.microsoft.com/office/drawing/2014/main" xmlns="" val="906650089"/>
                    </a:ext>
                  </a:extLst>
                </a:gridCol>
                <a:gridCol w="1624152">
                  <a:extLst>
                    <a:ext uri="{9D8B030D-6E8A-4147-A177-3AD203B41FA5}">
                      <a16:colId xmlns:a16="http://schemas.microsoft.com/office/drawing/2014/main" xmlns="" val="2564881776"/>
                    </a:ext>
                  </a:extLst>
                </a:gridCol>
                <a:gridCol w="1458685">
                  <a:extLst>
                    <a:ext uri="{9D8B030D-6E8A-4147-A177-3AD203B41FA5}">
                      <a16:colId xmlns:a16="http://schemas.microsoft.com/office/drawing/2014/main" xmlns="" val="3292962390"/>
                    </a:ext>
                  </a:extLst>
                </a:gridCol>
              </a:tblGrid>
              <a:tr h="349816">
                <a:tc>
                  <a:txBody>
                    <a:bodyPr/>
                    <a:lstStyle/>
                    <a:p>
                      <a:r>
                        <a:rPr lang="es-AR" dirty="0" smtClean="0"/>
                        <a:t>Dirección</a:t>
                      </a:r>
                      <a:endParaRPr lang="es-AR" dirty="0"/>
                    </a:p>
                  </a:txBody>
                  <a:tcPr/>
                </a:tc>
                <a:tc>
                  <a:txBody>
                    <a:bodyPr/>
                    <a:lstStyle/>
                    <a:p>
                      <a:r>
                        <a:rPr lang="es-AR" dirty="0" smtClean="0"/>
                        <a:t>nemónico</a:t>
                      </a:r>
                      <a:endParaRPr lang="es-AR" dirty="0"/>
                    </a:p>
                  </a:txBody>
                  <a:tcPr/>
                </a:tc>
                <a:tc>
                  <a:txBody>
                    <a:bodyPr/>
                    <a:lstStyle/>
                    <a:p>
                      <a:r>
                        <a:rPr lang="es-AR" dirty="0" smtClean="0"/>
                        <a:t>dato</a:t>
                      </a:r>
                      <a:endParaRPr lang="es-AR" dirty="0"/>
                    </a:p>
                  </a:txBody>
                  <a:tcPr/>
                </a:tc>
                <a:extLst>
                  <a:ext uri="{0D108BD9-81ED-4DB2-BD59-A6C34878D82A}">
                    <a16:rowId xmlns:a16="http://schemas.microsoft.com/office/drawing/2014/main" xmlns="" val="2287747785"/>
                  </a:ext>
                </a:extLst>
              </a:tr>
              <a:tr h="349816">
                <a:tc>
                  <a:txBody>
                    <a:bodyPr/>
                    <a:lstStyle/>
                    <a:p>
                      <a:r>
                        <a:rPr lang="es-AR" dirty="0" smtClean="0"/>
                        <a:t>0</a:t>
                      </a:r>
                      <a:endParaRPr lang="es-AR" dirty="0"/>
                    </a:p>
                  </a:txBody>
                  <a:tcPr/>
                </a:tc>
                <a:tc>
                  <a:txBody>
                    <a:bodyPr/>
                    <a:lstStyle/>
                    <a:p>
                      <a:r>
                        <a:rPr lang="es-AR" dirty="0" smtClean="0">
                          <a:latin typeface="Arial" panose="020B0604020202020204" pitchFamily="34" charset="0"/>
                          <a:cs typeface="Arial" panose="020B0604020202020204" pitchFamily="34" charset="0"/>
                        </a:rPr>
                        <a:t>n1</a:t>
                      </a:r>
                      <a:endParaRPr lang="es-AR" dirty="0">
                        <a:latin typeface="Arial" panose="020B0604020202020204" pitchFamily="34" charset="0"/>
                        <a:cs typeface="Arial" panose="020B0604020202020204" pitchFamily="34" charset="0"/>
                      </a:endParaRPr>
                    </a:p>
                  </a:txBody>
                  <a:tcPr/>
                </a:tc>
                <a:tc>
                  <a:txBody>
                    <a:bodyPr/>
                    <a:lstStyle/>
                    <a:p>
                      <a:endParaRPr lang="es-AR"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13910536"/>
                  </a:ext>
                </a:extLst>
              </a:tr>
              <a:tr h="349816">
                <a:tc>
                  <a:txBody>
                    <a:bodyPr/>
                    <a:lstStyle/>
                    <a:p>
                      <a:r>
                        <a:rPr lang="es-AR" dirty="0" smtClean="0"/>
                        <a:t>1</a:t>
                      </a:r>
                      <a:endParaRPr lang="es-AR" dirty="0"/>
                    </a:p>
                  </a:txBody>
                  <a:tcPr/>
                </a:tc>
                <a:tc>
                  <a:txBody>
                    <a:bodyPr/>
                    <a:lstStyle/>
                    <a:p>
                      <a:r>
                        <a:rPr lang="es-AR" dirty="0" smtClean="0">
                          <a:latin typeface="Arial" panose="020B0604020202020204" pitchFamily="34" charset="0"/>
                          <a:cs typeface="Arial" panose="020B0604020202020204" pitchFamily="34" charset="0"/>
                        </a:rPr>
                        <a:t>n2</a:t>
                      </a:r>
                      <a:endParaRPr lang="es-AR" dirty="0">
                        <a:latin typeface="Arial" panose="020B0604020202020204" pitchFamily="34" charset="0"/>
                        <a:cs typeface="Arial" panose="020B0604020202020204" pitchFamily="34" charset="0"/>
                      </a:endParaRPr>
                    </a:p>
                  </a:txBody>
                  <a:tcPr/>
                </a:tc>
                <a:tc>
                  <a:txBody>
                    <a:bodyPr/>
                    <a:lstStyle/>
                    <a:p>
                      <a:endParaRPr lang="es-AR"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506241172"/>
                  </a:ext>
                </a:extLst>
              </a:tr>
              <a:tr h="349816">
                <a:tc>
                  <a:txBody>
                    <a:bodyPr/>
                    <a:lstStyle/>
                    <a:p>
                      <a:r>
                        <a:rPr lang="es-AR" dirty="0" smtClean="0"/>
                        <a:t>2</a:t>
                      </a:r>
                      <a:endParaRPr lang="es-AR" dirty="0"/>
                    </a:p>
                  </a:txBody>
                  <a:tcPr/>
                </a:tc>
                <a:tc>
                  <a:txBody>
                    <a:bodyPr/>
                    <a:lstStyle/>
                    <a:p>
                      <a:r>
                        <a:rPr lang="es-AR" dirty="0" smtClean="0">
                          <a:latin typeface="Arial" panose="020B0604020202020204" pitchFamily="34" charset="0"/>
                          <a:cs typeface="Arial" panose="020B0604020202020204" pitchFamily="34" charset="0"/>
                        </a:rPr>
                        <a:t>suma</a:t>
                      </a:r>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986459328"/>
                  </a:ext>
                </a:extLst>
              </a:tr>
              <a:tr h="349816">
                <a:tc>
                  <a:txBody>
                    <a:bodyPr/>
                    <a:lstStyle/>
                    <a:p>
                      <a:r>
                        <a:rPr lang="es-AR" dirty="0" smtClean="0"/>
                        <a:t>3</a:t>
                      </a:r>
                      <a:endParaRPr lang="es-AR" dirty="0"/>
                    </a:p>
                  </a:txBody>
                  <a:tcPr/>
                </a:tc>
                <a:tc>
                  <a:txBody>
                    <a:bodyPr/>
                    <a:lstStyle/>
                    <a:p>
                      <a:r>
                        <a:rPr lang="es-AR" dirty="0" smtClean="0">
                          <a:latin typeface="Arial" panose="020B0604020202020204" pitchFamily="34" charset="0"/>
                          <a:cs typeface="Arial" panose="020B0604020202020204" pitchFamily="34" charset="0"/>
                        </a:rPr>
                        <a:t>resta</a:t>
                      </a:r>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718923094"/>
                  </a:ext>
                </a:extLst>
              </a:tr>
              <a:tr h="349816">
                <a:tc>
                  <a:txBody>
                    <a:bodyPr/>
                    <a:lstStyle/>
                    <a:p>
                      <a:r>
                        <a:rPr lang="es-AR" dirty="0" smtClean="0"/>
                        <a:t>4</a:t>
                      </a:r>
                      <a:endParaRPr lang="es-AR" dirty="0"/>
                    </a:p>
                  </a:txBody>
                  <a:tcPr/>
                </a:tc>
                <a:tc>
                  <a:txBody>
                    <a:bodyPr/>
                    <a:lstStyle/>
                    <a:p>
                      <a:r>
                        <a:rPr lang="es-AR" dirty="0" smtClean="0">
                          <a:latin typeface="Arial" panose="020B0604020202020204" pitchFamily="34" charset="0"/>
                          <a:cs typeface="Arial" panose="020B0604020202020204" pitchFamily="34" charset="0"/>
                        </a:rPr>
                        <a:t>Multiplicación</a:t>
                      </a:r>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148450067"/>
                  </a:ext>
                </a:extLst>
              </a:tr>
              <a:tr h="349816">
                <a:tc>
                  <a:txBody>
                    <a:bodyPr/>
                    <a:lstStyle/>
                    <a:p>
                      <a:r>
                        <a:rPr lang="es-AR" dirty="0" smtClean="0"/>
                        <a:t>5</a:t>
                      </a:r>
                      <a:endParaRPr lang="es-AR" dirty="0"/>
                    </a:p>
                  </a:txBody>
                  <a:tcPr/>
                </a:tc>
                <a:tc>
                  <a:txBody>
                    <a:bodyPr/>
                    <a:lstStyle/>
                    <a:p>
                      <a:r>
                        <a:rPr lang="es-AR" dirty="0" smtClean="0">
                          <a:latin typeface="Arial" panose="020B0604020202020204" pitchFamily="34" charset="0"/>
                          <a:cs typeface="Arial" panose="020B0604020202020204" pitchFamily="34" charset="0"/>
                        </a:rPr>
                        <a:t>división</a:t>
                      </a:r>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516879341"/>
                  </a:ext>
                </a:extLst>
              </a:tr>
              <a:tr h="349816">
                <a:tc>
                  <a:txBody>
                    <a:bodyPr/>
                    <a:lstStyle/>
                    <a:p>
                      <a:r>
                        <a:rPr lang="es-AR" dirty="0" smtClean="0"/>
                        <a:t>6</a:t>
                      </a:r>
                      <a:endParaRPr lang="es-AR" dirty="0"/>
                    </a:p>
                  </a:txBody>
                  <a:tcPr/>
                </a:tc>
                <a:tc>
                  <a:txBody>
                    <a:bodyPr/>
                    <a:lstStyle/>
                    <a:p>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085900729"/>
                  </a:ext>
                </a:extLst>
              </a:tr>
              <a:tr h="349816">
                <a:tc>
                  <a:txBody>
                    <a:bodyPr/>
                    <a:lstStyle/>
                    <a:p>
                      <a:r>
                        <a:rPr lang="es-AR" dirty="0" smtClean="0"/>
                        <a:t>7</a:t>
                      </a:r>
                      <a:endParaRPr lang="es-AR" dirty="0"/>
                    </a:p>
                  </a:txBody>
                  <a:tcPr/>
                </a:tc>
                <a:tc>
                  <a:txBody>
                    <a:bodyPr/>
                    <a:lstStyle/>
                    <a:p>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78989219"/>
                  </a:ext>
                </a:extLst>
              </a:tr>
              <a:tr h="349816">
                <a:tc>
                  <a:txBody>
                    <a:bodyPr/>
                    <a:lstStyle/>
                    <a:p>
                      <a:r>
                        <a:rPr lang="es-AR" dirty="0" smtClean="0"/>
                        <a:t>8</a:t>
                      </a:r>
                      <a:endParaRPr lang="es-AR" dirty="0"/>
                    </a:p>
                  </a:txBody>
                  <a:tcPr/>
                </a:tc>
                <a:tc>
                  <a:txBody>
                    <a:bodyPr/>
                    <a:lstStyle/>
                    <a:p>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945815619"/>
                  </a:ext>
                </a:extLst>
              </a:tr>
              <a:tr h="349816">
                <a:tc>
                  <a:txBody>
                    <a:bodyPr/>
                    <a:lstStyle/>
                    <a:p>
                      <a:r>
                        <a:rPr lang="es-AR" dirty="0" smtClean="0"/>
                        <a:t>9</a:t>
                      </a:r>
                      <a:endParaRPr lang="es-AR" dirty="0"/>
                    </a:p>
                  </a:txBody>
                  <a:tcPr/>
                </a:tc>
                <a:tc>
                  <a:txBody>
                    <a:bodyPr/>
                    <a:lstStyle/>
                    <a:p>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904690555"/>
                  </a:ext>
                </a:extLst>
              </a:tr>
              <a:tr h="349816">
                <a:tc>
                  <a:txBody>
                    <a:bodyPr/>
                    <a:lstStyle/>
                    <a:p>
                      <a:r>
                        <a:rPr lang="es-AR" dirty="0" smtClean="0"/>
                        <a:t>10</a:t>
                      </a:r>
                      <a:endParaRPr lang="es-AR" dirty="0"/>
                    </a:p>
                  </a:txBody>
                  <a:tcPr/>
                </a:tc>
                <a:tc>
                  <a:txBody>
                    <a:bodyPr/>
                    <a:lstStyle/>
                    <a:p>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486510554"/>
                  </a:ext>
                </a:extLst>
              </a:tr>
              <a:tr h="349816">
                <a:tc>
                  <a:txBody>
                    <a:bodyPr/>
                    <a:lstStyle/>
                    <a:p>
                      <a:r>
                        <a:rPr lang="es-AR" dirty="0" smtClean="0"/>
                        <a:t>11</a:t>
                      </a:r>
                      <a:endParaRPr lang="es-AR" dirty="0"/>
                    </a:p>
                  </a:txBody>
                  <a:tcPr/>
                </a:tc>
                <a:tc>
                  <a:txBody>
                    <a:bodyPr/>
                    <a:lstStyle/>
                    <a:p>
                      <a:endParaRPr lang="es-AR" dirty="0">
                        <a:latin typeface="Arial" panose="020B0604020202020204" pitchFamily="34" charset="0"/>
                        <a:cs typeface="Arial" panose="020B0604020202020204" pitchFamily="34" charset="0"/>
                      </a:endParaRPr>
                    </a:p>
                  </a:txBody>
                  <a:tcPr/>
                </a:tc>
                <a:tc>
                  <a:txBody>
                    <a:bodyPr/>
                    <a:lstStyle/>
                    <a:p>
                      <a:endParaRPr lang="es-AR">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775413291"/>
                  </a:ext>
                </a:extLst>
              </a:tr>
              <a:tr h="349816">
                <a:tc>
                  <a:txBody>
                    <a:bodyPr/>
                    <a:lstStyle/>
                    <a:p>
                      <a:r>
                        <a:rPr lang="es-AR" dirty="0" smtClean="0"/>
                        <a:t>12</a:t>
                      </a:r>
                      <a:endParaRPr lang="es-AR" dirty="0"/>
                    </a:p>
                  </a:txBody>
                  <a:tcPr/>
                </a:tc>
                <a:tc>
                  <a:txBody>
                    <a:bodyPr/>
                    <a:lstStyle/>
                    <a:p>
                      <a:endParaRPr lang="es-AR" dirty="0">
                        <a:latin typeface="Arial" panose="020B0604020202020204" pitchFamily="34" charset="0"/>
                        <a:cs typeface="Arial" panose="020B0604020202020204" pitchFamily="34" charset="0"/>
                      </a:endParaRPr>
                    </a:p>
                  </a:txBody>
                  <a:tcPr/>
                </a:tc>
                <a:tc>
                  <a:txBody>
                    <a:bodyPr/>
                    <a:lstStyle/>
                    <a:p>
                      <a:endParaRPr lang="es-AR"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055600005"/>
                  </a:ext>
                </a:extLst>
              </a:tr>
              <a:tr h="349816">
                <a:tc>
                  <a:txBody>
                    <a:bodyPr/>
                    <a:lstStyle/>
                    <a:p>
                      <a:r>
                        <a:rPr lang="es-AR" dirty="0" smtClean="0"/>
                        <a:t>13</a:t>
                      </a:r>
                      <a:endParaRPr lang="es-AR" dirty="0"/>
                    </a:p>
                  </a:txBody>
                  <a:tcPr/>
                </a:tc>
                <a:tc>
                  <a:txBody>
                    <a:bodyPr/>
                    <a:lstStyle/>
                    <a:p>
                      <a:endParaRPr lang="es-AR">
                        <a:latin typeface="Arial" panose="020B0604020202020204" pitchFamily="34" charset="0"/>
                        <a:cs typeface="Arial" panose="020B0604020202020204" pitchFamily="34" charset="0"/>
                      </a:endParaRPr>
                    </a:p>
                  </a:txBody>
                  <a:tcPr/>
                </a:tc>
                <a:tc>
                  <a:txBody>
                    <a:bodyPr/>
                    <a:lstStyle/>
                    <a:p>
                      <a:endParaRPr lang="es-AR"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259237209"/>
                  </a:ext>
                </a:extLst>
              </a:tr>
              <a:tr h="349816">
                <a:tc>
                  <a:txBody>
                    <a:bodyPr/>
                    <a:lstStyle/>
                    <a:p>
                      <a:r>
                        <a:rPr lang="es-AR" dirty="0" smtClean="0"/>
                        <a:t>14</a:t>
                      </a:r>
                      <a:endParaRPr lang="es-AR" dirty="0"/>
                    </a:p>
                  </a:txBody>
                  <a:tcPr/>
                </a:tc>
                <a:tc>
                  <a:txBody>
                    <a:bodyPr/>
                    <a:lstStyle/>
                    <a:p>
                      <a:endParaRPr lang="es-AR">
                        <a:latin typeface="Arial" panose="020B0604020202020204" pitchFamily="34" charset="0"/>
                        <a:cs typeface="Arial" panose="020B0604020202020204" pitchFamily="34" charset="0"/>
                      </a:endParaRPr>
                    </a:p>
                  </a:txBody>
                  <a:tcPr/>
                </a:tc>
                <a:tc>
                  <a:txBody>
                    <a:bodyPr/>
                    <a:lstStyle/>
                    <a:p>
                      <a:endParaRPr lang="es-AR"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052550728"/>
                  </a:ext>
                </a:extLst>
              </a:tr>
            </a:tbl>
          </a:graphicData>
        </a:graphic>
      </p:graphicFrame>
      <p:pic>
        <p:nvPicPr>
          <p:cNvPr id="3074" name="Picture 2" descr="Resultado de imagen para teclear.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3690" y="4266166"/>
            <a:ext cx="3987437" cy="190250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de flecha 6"/>
          <p:cNvCxnSpPr/>
          <p:nvPr/>
        </p:nvCxnSpPr>
        <p:spPr>
          <a:xfrm flipV="1">
            <a:off x="2377440" y="1698171"/>
            <a:ext cx="5538651" cy="244275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8" name="CuadroTexto 7"/>
          <p:cNvSpPr txBox="1"/>
          <p:nvPr/>
        </p:nvSpPr>
        <p:spPr>
          <a:xfrm>
            <a:off x="7916091" y="1302713"/>
            <a:ext cx="543739" cy="523220"/>
          </a:xfrm>
          <a:prstGeom prst="rect">
            <a:avLst/>
          </a:prstGeom>
          <a:noFill/>
        </p:spPr>
        <p:txBody>
          <a:bodyPr wrap="none" rtlCol="0">
            <a:spAutoFit/>
          </a:bodyPr>
          <a:lstStyle/>
          <a:p>
            <a:r>
              <a:rPr lang="es-AR" sz="2800" dirty="0" smtClean="0"/>
              <a:t>20</a:t>
            </a:r>
            <a:endParaRPr lang="es-AR" sz="2800" dirty="0"/>
          </a:p>
        </p:txBody>
      </p:sp>
      <p:sp>
        <p:nvSpPr>
          <p:cNvPr id="10" name="CuadroTexto 9"/>
          <p:cNvSpPr txBox="1"/>
          <p:nvPr/>
        </p:nvSpPr>
        <p:spPr>
          <a:xfrm>
            <a:off x="7925438" y="1695303"/>
            <a:ext cx="364202" cy="523220"/>
          </a:xfrm>
          <a:prstGeom prst="rect">
            <a:avLst/>
          </a:prstGeom>
          <a:noFill/>
        </p:spPr>
        <p:txBody>
          <a:bodyPr wrap="none" rtlCol="0">
            <a:spAutoFit/>
          </a:bodyPr>
          <a:lstStyle/>
          <a:p>
            <a:r>
              <a:rPr lang="es-AR" sz="2800" dirty="0" smtClean="0"/>
              <a:t>2</a:t>
            </a:r>
            <a:endParaRPr lang="es-AR" sz="2800" dirty="0"/>
          </a:p>
        </p:txBody>
      </p:sp>
      <p:cxnSp>
        <p:nvCxnSpPr>
          <p:cNvPr id="12" name="Conector recto de flecha 11"/>
          <p:cNvCxnSpPr/>
          <p:nvPr/>
        </p:nvCxnSpPr>
        <p:spPr>
          <a:xfrm flipV="1">
            <a:off x="2456695" y="2064634"/>
            <a:ext cx="5459396" cy="20762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Cerrar llave 12"/>
          <p:cNvSpPr/>
          <p:nvPr/>
        </p:nvSpPr>
        <p:spPr>
          <a:xfrm>
            <a:off x="9078688" y="1005840"/>
            <a:ext cx="313506" cy="5852160"/>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14" name="CuadroTexto 13"/>
          <p:cNvSpPr txBox="1"/>
          <p:nvPr/>
        </p:nvSpPr>
        <p:spPr>
          <a:xfrm>
            <a:off x="9548949" y="3696789"/>
            <a:ext cx="1625766" cy="461665"/>
          </a:xfrm>
          <a:prstGeom prst="rect">
            <a:avLst/>
          </a:prstGeom>
          <a:noFill/>
        </p:spPr>
        <p:txBody>
          <a:bodyPr wrap="none" rtlCol="0">
            <a:spAutoFit/>
          </a:bodyPr>
          <a:lstStyle/>
          <a:p>
            <a:r>
              <a:rPr lang="es-AR" sz="2400" dirty="0" smtClean="0">
                <a:effectLst>
                  <a:outerShdw blurRad="38100" dist="38100" dir="2700000" algn="tl">
                    <a:srgbClr val="000000">
                      <a:alpha val="43137"/>
                    </a:srgbClr>
                  </a:outerShdw>
                </a:effectLst>
              </a:rPr>
              <a:t>MEMORIA </a:t>
            </a:r>
            <a:endParaRPr lang="es-AR"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9360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74961" y="-154691"/>
            <a:ext cx="10937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Operaciones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1179" t="15804" r="30268" b="55981"/>
          <a:stretch/>
        </p:blipFill>
        <p:spPr>
          <a:xfrm>
            <a:off x="0" y="2076993"/>
            <a:ext cx="12198980" cy="3304903"/>
          </a:xfrm>
          <a:prstGeom prst="rect">
            <a:avLst/>
          </a:prstGeom>
        </p:spPr>
      </p:pic>
    </p:spTree>
    <p:extLst>
      <p:ext uri="{BB962C8B-B14F-4D97-AF65-F5344CB8AC3E}">
        <p14:creationId xmlns:p14="http://schemas.microsoft.com/office/powerpoint/2010/main" val="20458579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5745" y="-154691"/>
            <a:ext cx="11816055"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Clasificación de las variables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Imagen 6"/>
          <p:cNvPicPr>
            <a:picLocks noChangeAspect="1"/>
          </p:cNvPicPr>
          <p:nvPr/>
        </p:nvPicPr>
        <p:blipFill rotWithShape="1">
          <a:blip r:embed="rId2">
            <a:extLst>
              <a:ext uri="{BEBA8EAE-BF5A-486C-A8C5-ECC9F3942E4B}">
                <a14:imgProps xmlns:a14="http://schemas.microsoft.com/office/drawing/2010/main">
                  <a14:imgLayer r:embed="rId3">
                    <a14:imgEffect>
                      <a14:backgroundRemoval t="13151" b="88021" l="34041" r="64422"/>
                    </a14:imgEffect>
                  </a14:imgLayer>
                </a14:imgProps>
              </a:ext>
            </a:extLst>
          </a:blip>
          <a:srcRect l="35174" t="14911" r="36513" b="13304"/>
          <a:stretch/>
        </p:blipFill>
        <p:spPr>
          <a:xfrm>
            <a:off x="1677329" y="1738803"/>
            <a:ext cx="5559494" cy="5119197"/>
          </a:xfrm>
          <a:prstGeom prst="rect">
            <a:avLst/>
          </a:prstGeom>
        </p:spPr>
      </p:pic>
      <p:pic>
        <p:nvPicPr>
          <p:cNvPr id="3" name="Imagen 2"/>
          <p:cNvPicPr>
            <a:picLocks noChangeAspect="1"/>
          </p:cNvPicPr>
          <p:nvPr/>
        </p:nvPicPr>
        <p:blipFill rotWithShape="1">
          <a:blip r:embed="rId4"/>
          <a:srcRect l="42403" t="34018" r="15932" b="57232"/>
          <a:stretch/>
        </p:blipFill>
        <p:spPr>
          <a:xfrm>
            <a:off x="1709253" y="1897307"/>
            <a:ext cx="5421086" cy="640080"/>
          </a:xfrm>
          <a:prstGeom prst="rect">
            <a:avLst/>
          </a:prstGeom>
        </p:spPr>
      </p:pic>
      <p:grpSp>
        <p:nvGrpSpPr>
          <p:cNvPr id="8" name="Grupo 7"/>
          <p:cNvGrpSpPr/>
          <p:nvPr/>
        </p:nvGrpSpPr>
        <p:grpSpPr>
          <a:xfrm>
            <a:off x="1709253" y="2641411"/>
            <a:ext cx="5421086" cy="3602630"/>
            <a:chOff x="6844937" y="1802674"/>
            <a:chExt cx="4820194" cy="3905791"/>
          </a:xfrm>
        </p:grpSpPr>
        <p:cxnSp>
          <p:nvCxnSpPr>
            <p:cNvPr id="9" name="Conector recto 8"/>
            <p:cNvCxnSpPr/>
            <p:nvPr/>
          </p:nvCxnSpPr>
          <p:spPr>
            <a:xfrm flipH="1" flipV="1">
              <a:off x="6844937" y="180267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flipH="1" flipV="1">
              <a:off x="6844937" y="242969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H="1" flipV="1">
              <a:off x="6844937" y="3043645"/>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H="1" flipV="1">
              <a:off x="6844937" y="36575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H="1" flipV="1">
              <a:off x="6844937" y="41147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H="1" flipV="1">
              <a:off x="6844937" y="458506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flipV="1">
              <a:off x="6844937" y="514676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H="1" flipV="1">
              <a:off x="6844937" y="5695402"/>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upo 16"/>
          <p:cNvGrpSpPr/>
          <p:nvPr/>
        </p:nvGrpSpPr>
        <p:grpSpPr>
          <a:xfrm>
            <a:off x="135745" y="1848015"/>
            <a:ext cx="1828800" cy="4539717"/>
            <a:chOff x="5959809" y="786731"/>
            <a:chExt cx="2414035" cy="4921734"/>
          </a:xfrm>
        </p:grpSpPr>
        <p:grpSp>
          <p:nvGrpSpPr>
            <p:cNvPr id="18" name="Grupo 17"/>
            <p:cNvGrpSpPr/>
            <p:nvPr/>
          </p:nvGrpSpPr>
          <p:grpSpPr>
            <a:xfrm>
              <a:off x="6946799" y="1245717"/>
              <a:ext cx="451202" cy="4462748"/>
              <a:chOff x="6946799" y="1245717"/>
              <a:chExt cx="451202" cy="4462748"/>
            </a:xfrm>
          </p:grpSpPr>
          <p:sp>
            <p:nvSpPr>
              <p:cNvPr id="20" name="CuadroTexto 19"/>
              <p:cNvSpPr txBox="1"/>
              <p:nvPr/>
            </p:nvSpPr>
            <p:spPr>
              <a:xfrm>
                <a:off x="6946800" y="124571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0</a:t>
                </a:r>
              </a:p>
            </p:txBody>
          </p:sp>
          <p:sp>
            <p:nvSpPr>
              <p:cNvPr id="21" name="CuadroTexto 20"/>
              <p:cNvSpPr txBox="1"/>
              <p:nvPr/>
            </p:nvSpPr>
            <p:spPr>
              <a:xfrm>
                <a:off x="6964288" y="1911029"/>
                <a:ext cx="433713" cy="461665"/>
              </a:xfrm>
              <a:prstGeom prst="rect">
                <a:avLst/>
              </a:prstGeom>
              <a:noFill/>
            </p:spPr>
            <p:txBody>
              <a:bodyPr wrap="square" rtlCol="0">
                <a:spAutoFit/>
              </a:bodyPr>
              <a:lstStyle/>
              <a:p>
                <a:r>
                  <a:rPr lang="es-AR" sz="2400" b="1" dirty="0" smtClean="0">
                    <a:latin typeface="Arial" panose="020B0604020202020204" pitchFamily="34" charset="0"/>
                    <a:cs typeface="Arial" panose="020B0604020202020204" pitchFamily="34" charset="0"/>
                  </a:rPr>
                  <a:t>1</a:t>
                </a:r>
                <a:endParaRPr lang="es-AR" sz="2400" b="1" dirty="0">
                  <a:latin typeface="Arial" panose="020B0604020202020204" pitchFamily="34" charset="0"/>
                  <a:cs typeface="Arial" panose="020B0604020202020204" pitchFamily="34" charset="0"/>
                </a:endParaRPr>
              </a:p>
            </p:txBody>
          </p:sp>
          <p:sp>
            <p:nvSpPr>
              <p:cNvPr id="22" name="CuadroTexto 21"/>
              <p:cNvSpPr txBox="1"/>
              <p:nvPr/>
            </p:nvSpPr>
            <p:spPr>
              <a:xfrm>
                <a:off x="6964288" y="2579741"/>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2</a:t>
                </a:r>
              </a:p>
            </p:txBody>
          </p:sp>
          <p:sp>
            <p:nvSpPr>
              <p:cNvPr id="23" name="CuadroTexto 22"/>
              <p:cNvSpPr txBox="1"/>
              <p:nvPr/>
            </p:nvSpPr>
            <p:spPr>
              <a:xfrm>
                <a:off x="6964288" y="316533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3</a:t>
                </a:r>
              </a:p>
            </p:txBody>
          </p:sp>
          <p:sp>
            <p:nvSpPr>
              <p:cNvPr id="24" name="CuadroTexto 23"/>
              <p:cNvSpPr txBox="1"/>
              <p:nvPr/>
            </p:nvSpPr>
            <p:spPr>
              <a:xfrm>
                <a:off x="6964288" y="3700912"/>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4</a:t>
                </a:r>
              </a:p>
            </p:txBody>
          </p:sp>
          <p:sp>
            <p:nvSpPr>
              <p:cNvPr id="25" name="CuadroTexto 24"/>
              <p:cNvSpPr txBox="1"/>
              <p:nvPr/>
            </p:nvSpPr>
            <p:spPr>
              <a:xfrm>
                <a:off x="6964288" y="412992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5</a:t>
                </a:r>
              </a:p>
            </p:txBody>
          </p:sp>
          <p:sp>
            <p:nvSpPr>
              <p:cNvPr id="26" name="CuadroTexto 25"/>
              <p:cNvSpPr txBox="1"/>
              <p:nvPr/>
            </p:nvSpPr>
            <p:spPr>
              <a:xfrm>
                <a:off x="6964288" y="4648144"/>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6</a:t>
                </a:r>
              </a:p>
            </p:txBody>
          </p:sp>
          <p:sp>
            <p:nvSpPr>
              <p:cNvPr id="27" name="CuadroTexto 26"/>
              <p:cNvSpPr txBox="1"/>
              <p:nvPr/>
            </p:nvSpPr>
            <p:spPr>
              <a:xfrm>
                <a:off x="6946799" y="5246800"/>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7</a:t>
                </a:r>
              </a:p>
            </p:txBody>
          </p:sp>
        </p:grpSp>
        <p:sp>
          <p:nvSpPr>
            <p:cNvPr id="19" name="CuadroTexto 18"/>
            <p:cNvSpPr txBox="1"/>
            <p:nvPr/>
          </p:nvSpPr>
          <p:spPr>
            <a:xfrm>
              <a:off x="5959809" y="786731"/>
              <a:ext cx="2414035" cy="400411"/>
            </a:xfrm>
            <a:prstGeom prst="rect">
              <a:avLst/>
            </a:prstGeom>
            <a:noFill/>
          </p:spPr>
          <p:txBody>
            <a:bodyPr wrap="square" rtlCol="0">
              <a:spAutoFit/>
            </a:bodyPr>
            <a:lstStyle/>
            <a:p>
              <a:r>
                <a:rPr lang="es-AR" dirty="0" smtClean="0"/>
                <a:t>DIRECCIONES</a:t>
              </a:r>
              <a:endParaRPr lang="es-AR" dirty="0"/>
            </a:p>
          </p:txBody>
        </p:sp>
      </p:grpSp>
      <p:sp>
        <p:nvSpPr>
          <p:cNvPr id="28" name="Cerrar llave 27"/>
          <p:cNvSpPr/>
          <p:nvPr/>
        </p:nvSpPr>
        <p:spPr>
          <a:xfrm>
            <a:off x="7236823" y="1897307"/>
            <a:ext cx="195943" cy="6400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29" name="CuadroTexto 28"/>
          <p:cNvSpPr txBox="1"/>
          <p:nvPr/>
        </p:nvSpPr>
        <p:spPr>
          <a:xfrm>
            <a:off x="7539250" y="2009765"/>
            <a:ext cx="2133918" cy="523220"/>
          </a:xfrm>
          <a:prstGeom prst="rect">
            <a:avLst/>
          </a:prstGeom>
          <a:noFill/>
        </p:spPr>
        <p:txBody>
          <a:bodyPr wrap="none" rtlCol="0">
            <a:spAutoFit/>
          </a:bodyPr>
          <a:lstStyle/>
          <a:p>
            <a:r>
              <a:rPr lang="es-AR" sz="2800" dirty="0" smtClean="0">
                <a:latin typeface="Arial" panose="020B0604020202020204" pitchFamily="34" charset="0"/>
                <a:cs typeface="Arial" panose="020B0604020202020204" pitchFamily="34" charset="0"/>
              </a:rPr>
              <a:t>8bits =1byte</a:t>
            </a:r>
            <a:endParaRPr lang="es-AR" sz="2800" dirty="0">
              <a:latin typeface="Arial" panose="020B0604020202020204" pitchFamily="34" charset="0"/>
              <a:cs typeface="Arial" panose="020B0604020202020204" pitchFamily="34" charset="0"/>
            </a:endParaRPr>
          </a:p>
        </p:txBody>
      </p:sp>
      <p:sp>
        <p:nvSpPr>
          <p:cNvPr id="30" name="Elipse 29"/>
          <p:cNvSpPr/>
          <p:nvPr/>
        </p:nvSpPr>
        <p:spPr>
          <a:xfrm>
            <a:off x="6391701" y="2189316"/>
            <a:ext cx="427110" cy="439272"/>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024" name="Conector recto de flecha 1023"/>
          <p:cNvCxnSpPr>
            <a:stCxn id="30" idx="6"/>
          </p:cNvCxnSpPr>
          <p:nvPr/>
        </p:nvCxnSpPr>
        <p:spPr>
          <a:xfrm>
            <a:off x="6818811" y="2408952"/>
            <a:ext cx="1201783" cy="622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25" name="CuadroTexto 1024"/>
          <p:cNvSpPr txBox="1"/>
          <p:nvPr/>
        </p:nvSpPr>
        <p:spPr>
          <a:xfrm>
            <a:off x="8008577" y="2741469"/>
            <a:ext cx="3120791" cy="523220"/>
          </a:xfrm>
          <a:prstGeom prst="rect">
            <a:avLst/>
          </a:prstGeom>
          <a:noFill/>
        </p:spPr>
        <p:txBody>
          <a:bodyPr wrap="none" rtlCol="0">
            <a:spAutoFit/>
          </a:bodyPr>
          <a:lstStyle/>
          <a:p>
            <a:r>
              <a:rPr lang="es-AR" sz="2400" dirty="0" smtClean="0"/>
              <a:t>VARIABLE TIPO </a:t>
            </a:r>
            <a:r>
              <a:rPr lang="es-AR" sz="2800" b="1" dirty="0" err="1" smtClean="0">
                <a:solidFill>
                  <a:srgbClr val="FF0000"/>
                </a:solidFill>
              </a:rPr>
              <a:t>bool</a:t>
            </a:r>
            <a:r>
              <a:rPr lang="es-AR" sz="2400" dirty="0" smtClean="0"/>
              <a:t> </a:t>
            </a:r>
            <a:endParaRPr lang="es-AR" sz="2400" dirty="0"/>
          </a:p>
        </p:txBody>
      </p:sp>
    </p:spTree>
    <p:extLst>
      <p:ext uri="{BB962C8B-B14F-4D97-AF65-F5344CB8AC3E}">
        <p14:creationId xmlns:p14="http://schemas.microsoft.com/office/powerpoint/2010/main" val="146705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animBg="1"/>
      <p:bldP spid="10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5745" y="-154691"/>
            <a:ext cx="11816055"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Clasificación de las variables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Imagen 6"/>
          <p:cNvPicPr>
            <a:picLocks noChangeAspect="1"/>
          </p:cNvPicPr>
          <p:nvPr/>
        </p:nvPicPr>
        <p:blipFill rotWithShape="1">
          <a:blip r:embed="rId2">
            <a:extLst>
              <a:ext uri="{BEBA8EAE-BF5A-486C-A8C5-ECC9F3942E4B}">
                <a14:imgProps xmlns:a14="http://schemas.microsoft.com/office/drawing/2010/main">
                  <a14:imgLayer r:embed="rId3">
                    <a14:imgEffect>
                      <a14:backgroundRemoval t="13151" b="88021" l="34041" r="64422"/>
                    </a14:imgEffect>
                  </a14:imgLayer>
                </a14:imgProps>
              </a:ext>
            </a:extLst>
          </a:blip>
          <a:srcRect l="35174" t="14911" r="36513" b="13304"/>
          <a:stretch/>
        </p:blipFill>
        <p:spPr>
          <a:xfrm>
            <a:off x="1677329" y="1738803"/>
            <a:ext cx="5559494" cy="5119197"/>
          </a:xfrm>
          <a:prstGeom prst="rect">
            <a:avLst/>
          </a:prstGeom>
        </p:spPr>
      </p:pic>
      <p:pic>
        <p:nvPicPr>
          <p:cNvPr id="3" name="Imagen 2"/>
          <p:cNvPicPr>
            <a:picLocks noChangeAspect="1"/>
          </p:cNvPicPr>
          <p:nvPr/>
        </p:nvPicPr>
        <p:blipFill rotWithShape="1">
          <a:blip r:embed="rId4"/>
          <a:srcRect l="42403" t="34018" r="15932" b="57232"/>
          <a:stretch/>
        </p:blipFill>
        <p:spPr>
          <a:xfrm>
            <a:off x="1709253" y="1897307"/>
            <a:ext cx="5421086" cy="640080"/>
          </a:xfrm>
          <a:prstGeom prst="rect">
            <a:avLst/>
          </a:prstGeom>
        </p:spPr>
      </p:pic>
      <p:grpSp>
        <p:nvGrpSpPr>
          <p:cNvPr id="8" name="Grupo 7"/>
          <p:cNvGrpSpPr/>
          <p:nvPr/>
        </p:nvGrpSpPr>
        <p:grpSpPr>
          <a:xfrm>
            <a:off x="1709253" y="2641411"/>
            <a:ext cx="5421086" cy="3602630"/>
            <a:chOff x="6844937" y="1802674"/>
            <a:chExt cx="4820194" cy="3905791"/>
          </a:xfrm>
        </p:grpSpPr>
        <p:cxnSp>
          <p:nvCxnSpPr>
            <p:cNvPr id="9" name="Conector recto 8"/>
            <p:cNvCxnSpPr/>
            <p:nvPr/>
          </p:nvCxnSpPr>
          <p:spPr>
            <a:xfrm flipH="1" flipV="1">
              <a:off x="6844937" y="180267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flipH="1" flipV="1">
              <a:off x="6844937" y="242969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H="1" flipV="1">
              <a:off x="6844937" y="3043645"/>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H="1" flipV="1">
              <a:off x="6844937" y="36575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H="1" flipV="1">
              <a:off x="6844937" y="41147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H="1" flipV="1">
              <a:off x="6844937" y="458506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flipV="1">
              <a:off x="6844937" y="514676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H="1" flipV="1">
              <a:off x="6844937" y="5695402"/>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upo 16"/>
          <p:cNvGrpSpPr/>
          <p:nvPr/>
        </p:nvGrpSpPr>
        <p:grpSpPr>
          <a:xfrm>
            <a:off x="135745" y="1848015"/>
            <a:ext cx="1828800" cy="4539717"/>
            <a:chOff x="5959809" y="786731"/>
            <a:chExt cx="2414035" cy="4921734"/>
          </a:xfrm>
        </p:grpSpPr>
        <p:grpSp>
          <p:nvGrpSpPr>
            <p:cNvPr id="18" name="Grupo 17"/>
            <p:cNvGrpSpPr/>
            <p:nvPr/>
          </p:nvGrpSpPr>
          <p:grpSpPr>
            <a:xfrm>
              <a:off x="6946799" y="1245717"/>
              <a:ext cx="451202" cy="4462748"/>
              <a:chOff x="6946799" y="1245717"/>
              <a:chExt cx="451202" cy="4462748"/>
            </a:xfrm>
          </p:grpSpPr>
          <p:sp>
            <p:nvSpPr>
              <p:cNvPr id="20" name="CuadroTexto 19"/>
              <p:cNvSpPr txBox="1"/>
              <p:nvPr/>
            </p:nvSpPr>
            <p:spPr>
              <a:xfrm>
                <a:off x="6946800" y="124571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0</a:t>
                </a:r>
              </a:p>
            </p:txBody>
          </p:sp>
          <p:sp>
            <p:nvSpPr>
              <p:cNvPr id="21" name="CuadroTexto 20"/>
              <p:cNvSpPr txBox="1"/>
              <p:nvPr/>
            </p:nvSpPr>
            <p:spPr>
              <a:xfrm>
                <a:off x="6964288" y="1911029"/>
                <a:ext cx="433713" cy="461665"/>
              </a:xfrm>
              <a:prstGeom prst="rect">
                <a:avLst/>
              </a:prstGeom>
              <a:noFill/>
            </p:spPr>
            <p:txBody>
              <a:bodyPr wrap="square" rtlCol="0">
                <a:spAutoFit/>
              </a:bodyPr>
              <a:lstStyle/>
              <a:p>
                <a:r>
                  <a:rPr lang="es-AR" sz="2400" b="1" dirty="0" smtClean="0">
                    <a:latin typeface="Arial" panose="020B0604020202020204" pitchFamily="34" charset="0"/>
                    <a:cs typeface="Arial" panose="020B0604020202020204" pitchFamily="34" charset="0"/>
                  </a:rPr>
                  <a:t>1</a:t>
                </a:r>
                <a:endParaRPr lang="es-AR" sz="2400" b="1" dirty="0">
                  <a:latin typeface="Arial" panose="020B0604020202020204" pitchFamily="34" charset="0"/>
                  <a:cs typeface="Arial" panose="020B0604020202020204" pitchFamily="34" charset="0"/>
                </a:endParaRPr>
              </a:p>
            </p:txBody>
          </p:sp>
          <p:sp>
            <p:nvSpPr>
              <p:cNvPr id="22" name="CuadroTexto 21"/>
              <p:cNvSpPr txBox="1"/>
              <p:nvPr/>
            </p:nvSpPr>
            <p:spPr>
              <a:xfrm>
                <a:off x="6964288" y="2579741"/>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2</a:t>
                </a:r>
              </a:p>
            </p:txBody>
          </p:sp>
          <p:sp>
            <p:nvSpPr>
              <p:cNvPr id="23" name="CuadroTexto 22"/>
              <p:cNvSpPr txBox="1"/>
              <p:nvPr/>
            </p:nvSpPr>
            <p:spPr>
              <a:xfrm>
                <a:off x="6964288" y="316533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3</a:t>
                </a:r>
              </a:p>
            </p:txBody>
          </p:sp>
          <p:sp>
            <p:nvSpPr>
              <p:cNvPr id="24" name="CuadroTexto 23"/>
              <p:cNvSpPr txBox="1"/>
              <p:nvPr/>
            </p:nvSpPr>
            <p:spPr>
              <a:xfrm>
                <a:off x="6964288" y="3700912"/>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4</a:t>
                </a:r>
              </a:p>
            </p:txBody>
          </p:sp>
          <p:sp>
            <p:nvSpPr>
              <p:cNvPr id="25" name="CuadroTexto 24"/>
              <p:cNvSpPr txBox="1"/>
              <p:nvPr/>
            </p:nvSpPr>
            <p:spPr>
              <a:xfrm>
                <a:off x="6964288" y="412992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5</a:t>
                </a:r>
              </a:p>
            </p:txBody>
          </p:sp>
          <p:sp>
            <p:nvSpPr>
              <p:cNvPr id="26" name="CuadroTexto 25"/>
              <p:cNvSpPr txBox="1"/>
              <p:nvPr/>
            </p:nvSpPr>
            <p:spPr>
              <a:xfrm>
                <a:off x="6964288" y="4648144"/>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6</a:t>
                </a:r>
              </a:p>
            </p:txBody>
          </p:sp>
          <p:sp>
            <p:nvSpPr>
              <p:cNvPr id="27" name="CuadroTexto 26"/>
              <p:cNvSpPr txBox="1"/>
              <p:nvPr/>
            </p:nvSpPr>
            <p:spPr>
              <a:xfrm>
                <a:off x="6946799" y="5246800"/>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7</a:t>
                </a:r>
              </a:p>
            </p:txBody>
          </p:sp>
        </p:grpSp>
        <p:sp>
          <p:nvSpPr>
            <p:cNvPr id="19" name="CuadroTexto 18"/>
            <p:cNvSpPr txBox="1"/>
            <p:nvPr/>
          </p:nvSpPr>
          <p:spPr>
            <a:xfrm>
              <a:off x="5959809" y="786731"/>
              <a:ext cx="2414035" cy="400411"/>
            </a:xfrm>
            <a:prstGeom prst="rect">
              <a:avLst/>
            </a:prstGeom>
            <a:noFill/>
          </p:spPr>
          <p:txBody>
            <a:bodyPr wrap="square" rtlCol="0">
              <a:spAutoFit/>
            </a:bodyPr>
            <a:lstStyle/>
            <a:p>
              <a:r>
                <a:rPr lang="es-AR" dirty="0" smtClean="0"/>
                <a:t>DIRECCIONES</a:t>
              </a:r>
              <a:endParaRPr lang="es-AR" dirty="0"/>
            </a:p>
          </p:txBody>
        </p:sp>
      </p:grpSp>
      <p:sp>
        <p:nvSpPr>
          <p:cNvPr id="28" name="Cerrar llave 27"/>
          <p:cNvSpPr/>
          <p:nvPr/>
        </p:nvSpPr>
        <p:spPr>
          <a:xfrm>
            <a:off x="7236823" y="1897307"/>
            <a:ext cx="195943" cy="6400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31" name="CuadroTexto 30"/>
          <p:cNvSpPr txBox="1"/>
          <p:nvPr/>
        </p:nvSpPr>
        <p:spPr>
          <a:xfrm>
            <a:off x="7539250" y="1761355"/>
            <a:ext cx="3158942" cy="830997"/>
          </a:xfrm>
          <a:prstGeom prst="rect">
            <a:avLst/>
          </a:prstGeom>
          <a:noFill/>
        </p:spPr>
        <p:txBody>
          <a:bodyPr wrap="none" rtlCol="0">
            <a:spAutoFit/>
          </a:bodyPr>
          <a:lstStyle/>
          <a:p>
            <a:r>
              <a:rPr lang="es-AR" sz="2400" dirty="0" smtClean="0"/>
              <a:t>VARIABLE TIPO </a:t>
            </a:r>
            <a:r>
              <a:rPr lang="es-AR" sz="2400" b="1" dirty="0" err="1" smtClean="0">
                <a:solidFill>
                  <a:srgbClr val="FF0000"/>
                </a:solidFill>
              </a:rPr>
              <a:t>char</a:t>
            </a:r>
            <a:r>
              <a:rPr lang="es-AR" sz="2400" b="1" dirty="0" smtClean="0">
                <a:solidFill>
                  <a:srgbClr val="FF0000"/>
                </a:solidFill>
              </a:rPr>
              <a:t> , </a:t>
            </a:r>
          </a:p>
          <a:p>
            <a:r>
              <a:rPr lang="es-AR" sz="2400" b="1" dirty="0" err="1" smtClean="0">
                <a:solidFill>
                  <a:srgbClr val="FF0000"/>
                </a:solidFill>
              </a:rPr>
              <a:t>unsigned</a:t>
            </a:r>
            <a:r>
              <a:rPr lang="es-AR" sz="2400" b="1" dirty="0" smtClean="0">
                <a:solidFill>
                  <a:srgbClr val="FF0000"/>
                </a:solidFill>
              </a:rPr>
              <a:t> </a:t>
            </a:r>
            <a:r>
              <a:rPr lang="es-AR" sz="2400" b="1" dirty="0" err="1" smtClean="0">
                <a:solidFill>
                  <a:srgbClr val="FF0000"/>
                </a:solidFill>
              </a:rPr>
              <a:t>char</a:t>
            </a:r>
            <a:r>
              <a:rPr lang="es-AR" sz="2400" dirty="0" smtClean="0"/>
              <a:t> </a:t>
            </a:r>
            <a:endParaRPr lang="es-AR" sz="2400" dirty="0"/>
          </a:p>
        </p:txBody>
      </p:sp>
    </p:spTree>
    <p:extLst>
      <p:ext uri="{BB962C8B-B14F-4D97-AF65-F5344CB8AC3E}">
        <p14:creationId xmlns:p14="http://schemas.microsoft.com/office/powerpoint/2010/main" val="23920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5745" y="-154691"/>
            <a:ext cx="11816055"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Clasificación de las variables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Imagen 6"/>
          <p:cNvPicPr>
            <a:picLocks noChangeAspect="1"/>
          </p:cNvPicPr>
          <p:nvPr/>
        </p:nvPicPr>
        <p:blipFill rotWithShape="1">
          <a:blip r:embed="rId2">
            <a:extLst>
              <a:ext uri="{BEBA8EAE-BF5A-486C-A8C5-ECC9F3942E4B}">
                <a14:imgProps xmlns:a14="http://schemas.microsoft.com/office/drawing/2010/main">
                  <a14:imgLayer r:embed="rId3">
                    <a14:imgEffect>
                      <a14:backgroundRemoval t="13151" b="88021" l="34041" r="64422"/>
                    </a14:imgEffect>
                  </a14:imgLayer>
                </a14:imgProps>
              </a:ext>
            </a:extLst>
          </a:blip>
          <a:srcRect l="35174" t="14911" r="36513" b="13304"/>
          <a:stretch/>
        </p:blipFill>
        <p:spPr>
          <a:xfrm>
            <a:off x="1677329" y="1738803"/>
            <a:ext cx="5559494" cy="5119197"/>
          </a:xfrm>
          <a:prstGeom prst="rect">
            <a:avLst/>
          </a:prstGeom>
        </p:spPr>
      </p:pic>
      <p:pic>
        <p:nvPicPr>
          <p:cNvPr id="3" name="Imagen 2"/>
          <p:cNvPicPr>
            <a:picLocks noChangeAspect="1"/>
          </p:cNvPicPr>
          <p:nvPr/>
        </p:nvPicPr>
        <p:blipFill rotWithShape="1">
          <a:blip r:embed="rId4"/>
          <a:srcRect l="42403" t="34018" r="15932" b="57232"/>
          <a:stretch/>
        </p:blipFill>
        <p:spPr>
          <a:xfrm>
            <a:off x="1709253" y="1897307"/>
            <a:ext cx="5421086" cy="640080"/>
          </a:xfrm>
          <a:prstGeom prst="rect">
            <a:avLst/>
          </a:prstGeom>
        </p:spPr>
      </p:pic>
      <p:grpSp>
        <p:nvGrpSpPr>
          <p:cNvPr id="8" name="Grupo 7"/>
          <p:cNvGrpSpPr/>
          <p:nvPr/>
        </p:nvGrpSpPr>
        <p:grpSpPr>
          <a:xfrm>
            <a:off x="1709253" y="2641411"/>
            <a:ext cx="5421086" cy="3602630"/>
            <a:chOff x="6844937" y="1802674"/>
            <a:chExt cx="4820194" cy="3905791"/>
          </a:xfrm>
        </p:grpSpPr>
        <p:cxnSp>
          <p:nvCxnSpPr>
            <p:cNvPr id="9" name="Conector recto 8"/>
            <p:cNvCxnSpPr/>
            <p:nvPr/>
          </p:nvCxnSpPr>
          <p:spPr>
            <a:xfrm flipH="1" flipV="1">
              <a:off x="6844937" y="180267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flipH="1" flipV="1">
              <a:off x="6844937" y="242969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H="1" flipV="1">
              <a:off x="6844937" y="3043645"/>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H="1" flipV="1">
              <a:off x="6844937" y="36575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H="1" flipV="1">
              <a:off x="6844937" y="41147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H="1" flipV="1">
              <a:off x="6844937" y="458506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flipV="1">
              <a:off x="6844937" y="514676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H="1" flipV="1">
              <a:off x="6844937" y="5695402"/>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upo 16"/>
          <p:cNvGrpSpPr/>
          <p:nvPr/>
        </p:nvGrpSpPr>
        <p:grpSpPr>
          <a:xfrm>
            <a:off x="135745" y="1848015"/>
            <a:ext cx="1828800" cy="4539717"/>
            <a:chOff x="5959809" y="786731"/>
            <a:chExt cx="2414035" cy="4921734"/>
          </a:xfrm>
        </p:grpSpPr>
        <p:grpSp>
          <p:nvGrpSpPr>
            <p:cNvPr id="18" name="Grupo 17"/>
            <p:cNvGrpSpPr/>
            <p:nvPr/>
          </p:nvGrpSpPr>
          <p:grpSpPr>
            <a:xfrm>
              <a:off x="6946799" y="1245717"/>
              <a:ext cx="451202" cy="4462748"/>
              <a:chOff x="6946799" y="1245717"/>
              <a:chExt cx="451202" cy="4462748"/>
            </a:xfrm>
          </p:grpSpPr>
          <p:sp>
            <p:nvSpPr>
              <p:cNvPr id="20" name="CuadroTexto 19"/>
              <p:cNvSpPr txBox="1"/>
              <p:nvPr/>
            </p:nvSpPr>
            <p:spPr>
              <a:xfrm>
                <a:off x="6946800" y="124571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0</a:t>
                </a:r>
              </a:p>
            </p:txBody>
          </p:sp>
          <p:sp>
            <p:nvSpPr>
              <p:cNvPr id="21" name="CuadroTexto 20"/>
              <p:cNvSpPr txBox="1"/>
              <p:nvPr/>
            </p:nvSpPr>
            <p:spPr>
              <a:xfrm>
                <a:off x="6964288" y="1911029"/>
                <a:ext cx="433713" cy="461665"/>
              </a:xfrm>
              <a:prstGeom prst="rect">
                <a:avLst/>
              </a:prstGeom>
              <a:noFill/>
            </p:spPr>
            <p:txBody>
              <a:bodyPr wrap="square" rtlCol="0">
                <a:spAutoFit/>
              </a:bodyPr>
              <a:lstStyle/>
              <a:p>
                <a:r>
                  <a:rPr lang="es-AR" sz="2400" b="1" dirty="0" smtClean="0">
                    <a:latin typeface="Arial" panose="020B0604020202020204" pitchFamily="34" charset="0"/>
                    <a:cs typeface="Arial" panose="020B0604020202020204" pitchFamily="34" charset="0"/>
                  </a:rPr>
                  <a:t>1</a:t>
                </a:r>
                <a:endParaRPr lang="es-AR" sz="2400" b="1" dirty="0">
                  <a:latin typeface="Arial" panose="020B0604020202020204" pitchFamily="34" charset="0"/>
                  <a:cs typeface="Arial" panose="020B0604020202020204" pitchFamily="34" charset="0"/>
                </a:endParaRPr>
              </a:p>
            </p:txBody>
          </p:sp>
          <p:sp>
            <p:nvSpPr>
              <p:cNvPr id="22" name="CuadroTexto 21"/>
              <p:cNvSpPr txBox="1"/>
              <p:nvPr/>
            </p:nvSpPr>
            <p:spPr>
              <a:xfrm>
                <a:off x="6964288" y="2579741"/>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2</a:t>
                </a:r>
              </a:p>
            </p:txBody>
          </p:sp>
          <p:sp>
            <p:nvSpPr>
              <p:cNvPr id="23" name="CuadroTexto 22"/>
              <p:cNvSpPr txBox="1"/>
              <p:nvPr/>
            </p:nvSpPr>
            <p:spPr>
              <a:xfrm>
                <a:off x="6964288" y="316533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3</a:t>
                </a:r>
              </a:p>
            </p:txBody>
          </p:sp>
          <p:sp>
            <p:nvSpPr>
              <p:cNvPr id="24" name="CuadroTexto 23"/>
              <p:cNvSpPr txBox="1"/>
              <p:nvPr/>
            </p:nvSpPr>
            <p:spPr>
              <a:xfrm>
                <a:off x="6964288" y="3700912"/>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4</a:t>
                </a:r>
              </a:p>
            </p:txBody>
          </p:sp>
          <p:sp>
            <p:nvSpPr>
              <p:cNvPr id="25" name="CuadroTexto 24"/>
              <p:cNvSpPr txBox="1"/>
              <p:nvPr/>
            </p:nvSpPr>
            <p:spPr>
              <a:xfrm>
                <a:off x="6964288" y="412992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5</a:t>
                </a:r>
              </a:p>
            </p:txBody>
          </p:sp>
          <p:sp>
            <p:nvSpPr>
              <p:cNvPr id="26" name="CuadroTexto 25"/>
              <p:cNvSpPr txBox="1"/>
              <p:nvPr/>
            </p:nvSpPr>
            <p:spPr>
              <a:xfrm>
                <a:off x="6964288" y="4648144"/>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6</a:t>
                </a:r>
              </a:p>
            </p:txBody>
          </p:sp>
          <p:sp>
            <p:nvSpPr>
              <p:cNvPr id="27" name="CuadroTexto 26"/>
              <p:cNvSpPr txBox="1"/>
              <p:nvPr/>
            </p:nvSpPr>
            <p:spPr>
              <a:xfrm>
                <a:off x="6946799" y="5246800"/>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7</a:t>
                </a:r>
              </a:p>
            </p:txBody>
          </p:sp>
        </p:grpSp>
        <p:sp>
          <p:nvSpPr>
            <p:cNvPr id="19" name="CuadroTexto 18"/>
            <p:cNvSpPr txBox="1"/>
            <p:nvPr/>
          </p:nvSpPr>
          <p:spPr>
            <a:xfrm>
              <a:off x="5959809" y="786731"/>
              <a:ext cx="2414035" cy="400411"/>
            </a:xfrm>
            <a:prstGeom prst="rect">
              <a:avLst/>
            </a:prstGeom>
            <a:noFill/>
          </p:spPr>
          <p:txBody>
            <a:bodyPr wrap="square" rtlCol="0">
              <a:spAutoFit/>
            </a:bodyPr>
            <a:lstStyle/>
            <a:p>
              <a:r>
                <a:rPr lang="es-AR" dirty="0" smtClean="0"/>
                <a:t>DIRECCIONES</a:t>
              </a:r>
              <a:endParaRPr lang="es-AR" dirty="0"/>
            </a:p>
          </p:txBody>
        </p:sp>
      </p:grpSp>
      <p:sp>
        <p:nvSpPr>
          <p:cNvPr id="28" name="Cerrar llave 27"/>
          <p:cNvSpPr/>
          <p:nvPr/>
        </p:nvSpPr>
        <p:spPr>
          <a:xfrm>
            <a:off x="7236823" y="1897307"/>
            <a:ext cx="195943" cy="1310404"/>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31" name="CuadroTexto 30"/>
          <p:cNvSpPr txBox="1"/>
          <p:nvPr/>
        </p:nvSpPr>
        <p:spPr>
          <a:xfrm>
            <a:off x="7634786" y="2574522"/>
            <a:ext cx="3759812" cy="830997"/>
          </a:xfrm>
          <a:prstGeom prst="rect">
            <a:avLst/>
          </a:prstGeom>
          <a:noFill/>
        </p:spPr>
        <p:txBody>
          <a:bodyPr wrap="none" rtlCol="0">
            <a:spAutoFit/>
          </a:bodyPr>
          <a:lstStyle/>
          <a:p>
            <a:r>
              <a:rPr lang="es-AR" sz="2400" dirty="0" smtClean="0"/>
              <a:t>VARIABLE TIPO </a:t>
            </a:r>
            <a:r>
              <a:rPr lang="es-AR" sz="2400" b="1" dirty="0" smtClean="0">
                <a:solidFill>
                  <a:srgbClr val="FF0000"/>
                </a:solidFill>
              </a:rPr>
              <a:t>short </a:t>
            </a:r>
            <a:r>
              <a:rPr lang="es-AR" sz="2400" b="1" dirty="0" err="1" smtClean="0">
                <a:solidFill>
                  <a:srgbClr val="FF0000"/>
                </a:solidFill>
              </a:rPr>
              <a:t>int</a:t>
            </a:r>
            <a:r>
              <a:rPr lang="es-AR" sz="2400" b="1" dirty="0" smtClean="0">
                <a:solidFill>
                  <a:srgbClr val="FF0000"/>
                </a:solidFill>
              </a:rPr>
              <a:t>, </a:t>
            </a:r>
          </a:p>
          <a:p>
            <a:r>
              <a:rPr lang="es-AR" sz="2400" b="1" dirty="0" err="1">
                <a:solidFill>
                  <a:srgbClr val="FF0000"/>
                </a:solidFill>
              </a:rPr>
              <a:t>u</a:t>
            </a:r>
            <a:r>
              <a:rPr lang="es-AR" sz="2400" b="1" dirty="0" err="1" smtClean="0">
                <a:solidFill>
                  <a:srgbClr val="FF0000"/>
                </a:solidFill>
              </a:rPr>
              <a:t>nsigned</a:t>
            </a:r>
            <a:r>
              <a:rPr lang="es-AR" sz="2400" b="1" dirty="0" smtClean="0">
                <a:solidFill>
                  <a:srgbClr val="FF0000"/>
                </a:solidFill>
              </a:rPr>
              <a:t> short  </a:t>
            </a:r>
            <a:r>
              <a:rPr lang="es-AR" sz="2400" b="1" dirty="0" err="1" smtClean="0">
                <a:solidFill>
                  <a:srgbClr val="FF0000"/>
                </a:solidFill>
              </a:rPr>
              <a:t>int</a:t>
            </a:r>
            <a:r>
              <a:rPr lang="es-AR" sz="2400" dirty="0" smtClean="0"/>
              <a:t> </a:t>
            </a:r>
            <a:endParaRPr lang="es-AR" sz="2400" dirty="0"/>
          </a:p>
        </p:txBody>
      </p:sp>
      <p:pic>
        <p:nvPicPr>
          <p:cNvPr id="29" name="Imagen 28"/>
          <p:cNvPicPr>
            <a:picLocks noChangeAspect="1"/>
          </p:cNvPicPr>
          <p:nvPr/>
        </p:nvPicPr>
        <p:blipFill rotWithShape="1">
          <a:blip r:embed="rId4"/>
          <a:srcRect l="42403" t="34018" r="15932" b="57232"/>
          <a:stretch/>
        </p:blipFill>
        <p:spPr>
          <a:xfrm>
            <a:off x="1741177" y="2665509"/>
            <a:ext cx="5421086" cy="542202"/>
          </a:xfrm>
          <a:prstGeom prst="rect">
            <a:avLst/>
          </a:prstGeom>
        </p:spPr>
      </p:pic>
      <p:sp>
        <p:nvSpPr>
          <p:cNvPr id="2" name="Rectángulo 1"/>
          <p:cNvSpPr/>
          <p:nvPr/>
        </p:nvSpPr>
        <p:spPr>
          <a:xfrm>
            <a:off x="1802674" y="2695891"/>
            <a:ext cx="5327665" cy="200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CuadroTexto 4"/>
          <p:cNvSpPr txBox="1"/>
          <p:nvPr/>
        </p:nvSpPr>
        <p:spPr>
          <a:xfrm>
            <a:off x="6477455" y="2624560"/>
            <a:ext cx="557348" cy="369332"/>
          </a:xfrm>
          <a:prstGeom prst="rect">
            <a:avLst/>
          </a:prstGeom>
          <a:noFill/>
        </p:spPr>
        <p:txBody>
          <a:bodyPr wrap="square" rtlCol="0">
            <a:spAutoFit/>
          </a:bodyPr>
          <a:lstStyle/>
          <a:p>
            <a:r>
              <a:rPr lang="es-AR" dirty="0" smtClean="0"/>
              <a:t>256</a:t>
            </a:r>
            <a:endParaRPr lang="es-AR" dirty="0"/>
          </a:p>
        </p:txBody>
      </p:sp>
      <p:sp>
        <p:nvSpPr>
          <p:cNvPr id="30" name="CuadroTexto 29"/>
          <p:cNvSpPr txBox="1"/>
          <p:nvPr/>
        </p:nvSpPr>
        <p:spPr>
          <a:xfrm>
            <a:off x="5792647" y="2624560"/>
            <a:ext cx="557348" cy="369332"/>
          </a:xfrm>
          <a:prstGeom prst="rect">
            <a:avLst/>
          </a:prstGeom>
          <a:noFill/>
        </p:spPr>
        <p:txBody>
          <a:bodyPr wrap="square" rtlCol="0">
            <a:spAutoFit/>
          </a:bodyPr>
          <a:lstStyle/>
          <a:p>
            <a:r>
              <a:rPr lang="es-AR" dirty="0" smtClean="0"/>
              <a:t>512</a:t>
            </a:r>
            <a:endParaRPr lang="es-AR" dirty="0"/>
          </a:p>
        </p:txBody>
      </p:sp>
      <p:sp>
        <p:nvSpPr>
          <p:cNvPr id="32" name="CuadroTexto 31"/>
          <p:cNvSpPr txBox="1"/>
          <p:nvPr/>
        </p:nvSpPr>
        <p:spPr>
          <a:xfrm>
            <a:off x="1706057" y="2641411"/>
            <a:ext cx="846317" cy="369332"/>
          </a:xfrm>
          <a:prstGeom prst="rect">
            <a:avLst/>
          </a:prstGeom>
          <a:noFill/>
        </p:spPr>
        <p:txBody>
          <a:bodyPr wrap="square" rtlCol="0">
            <a:spAutoFit/>
          </a:bodyPr>
          <a:lstStyle/>
          <a:p>
            <a:r>
              <a:rPr lang="es-AR" dirty="0"/>
              <a:t>32768</a:t>
            </a:r>
          </a:p>
        </p:txBody>
      </p:sp>
      <p:sp>
        <p:nvSpPr>
          <p:cNvPr id="33" name="CuadroTexto 32"/>
          <p:cNvSpPr txBox="1"/>
          <p:nvPr/>
        </p:nvSpPr>
        <p:spPr>
          <a:xfrm>
            <a:off x="5059541" y="2635550"/>
            <a:ext cx="733106" cy="369332"/>
          </a:xfrm>
          <a:prstGeom prst="rect">
            <a:avLst/>
          </a:prstGeom>
          <a:noFill/>
        </p:spPr>
        <p:txBody>
          <a:bodyPr wrap="square" rtlCol="0">
            <a:spAutoFit/>
          </a:bodyPr>
          <a:lstStyle/>
          <a:p>
            <a:r>
              <a:rPr lang="es-AR" dirty="0" smtClean="0"/>
              <a:t>1024</a:t>
            </a:r>
            <a:endParaRPr lang="es-AR" dirty="0"/>
          </a:p>
        </p:txBody>
      </p:sp>
      <p:sp>
        <p:nvSpPr>
          <p:cNvPr id="34" name="CuadroTexto 33"/>
          <p:cNvSpPr txBox="1"/>
          <p:nvPr/>
        </p:nvSpPr>
        <p:spPr>
          <a:xfrm>
            <a:off x="2380196" y="2641411"/>
            <a:ext cx="768989" cy="369332"/>
          </a:xfrm>
          <a:prstGeom prst="rect">
            <a:avLst/>
          </a:prstGeom>
          <a:noFill/>
        </p:spPr>
        <p:txBody>
          <a:bodyPr wrap="square" rtlCol="0">
            <a:spAutoFit/>
          </a:bodyPr>
          <a:lstStyle/>
          <a:p>
            <a:r>
              <a:rPr lang="es-AR" dirty="0"/>
              <a:t>16384</a:t>
            </a:r>
          </a:p>
        </p:txBody>
      </p:sp>
      <p:sp>
        <p:nvSpPr>
          <p:cNvPr id="35" name="CuadroTexto 34"/>
          <p:cNvSpPr txBox="1"/>
          <p:nvPr/>
        </p:nvSpPr>
        <p:spPr>
          <a:xfrm>
            <a:off x="4434900" y="2633600"/>
            <a:ext cx="733106" cy="369332"/>
          </a:xfrm>
          <a:prstGeom prst="rect">
            <a:avLst/>
          </a:prstGeom>
          <a:noFill/>
        </p:spPr>
        <p:txBody>
          <a:bodyPr wrap="square" rtlCol="0">
            <a:spAutoFit/>
          </a:bodyPr>
          <a:lstStyle/>
          <a:p>
            <a:r>
              <a:rPr lang="es-AR" dirty="0" smtClean="0"/>
              <a:t>2048</a:t>
            </a:r>
            <a:endParaRPr lang="es-AR" dirty="0"/>
          </a:p>
        </p:txBody>
      </p:sp>
      <p:sp>
        <p:nvSpPr>
          <p:cNvPr id="36" name="CuadroTexto 35"/>
          <p:cNvSpPr txBox="1"/>
          <p:nvPr/>
        </p:nvSpPr>
        <p:spPr>
          <a:xfrm>
            <a:off x="3769087" y="2624560"/>
            <a:ext cx="733106" cy="369332"/>
          </a:xfrm>
          <a:prstGeom prst="rect">
            <a:avLst/>
          </a:prstGeom>
          <a:noFill/>
        </p:spPr>
        <p:txBody>
          <a:bodyPr wrap="square" rtlCol="0">
            <a:spAutoFit/>
          </a:bodyPr>
          <a:lstStyle/>
          <a:p>
            <a:r>
              <a:rPr lang="es-AR" dirty="0" smtClean="0"/>
              <a:t>4096</a:t>
            </a:r>
            <a:endParaRPr lang="es-AR" dirty="0"/>
          </a:p>
        </p:txBody>
      </p:sp>
      <p:sp>
        <p:nvSpPr>
          <p:cNvPr id="37" name="CuadroTexto 36"/>
          <p:cNvSpPr txBox="1"/>
          <p:nvPr/>
        </p:nvSpPr>
        <p:spPr>
          <a:xfrm>
            <a:off x="3103274" y="2624560"/>
            <a:ext cx="733106" cy="369332"/>
          </a:xfrm>
          <a:prstGeom prst="rect">
            <a:avLst/>
          </a:prstGeom>
          <a:noFill/>
        </p:spPr>
        <p:txBody>
          <a:bodyPr wrap="square" rtlCol="0">
            <a:spAutoFit/>
          </a:bodyPr>
          <a:lstStyle/>
          <a:p>
            <a:r>
              <a:rPr lang="es-AR" dirty="0" smtClean="0"/>
              <a:t>8192</a:t>
            </a:r>
            <a:endParaRPr lang="es-AR" dirty="0"/>
          </a:p>
        </p:txBody>
      </p:sp>
      <p:sp>
        <p:nvSpPr>
          <p:cNvPr id="38" name="CuadroTexto 37"/>
          <p:cNvSpPr txBox="1"/>
          <p:nvPr/>
        </p:nvSpPr>
        <p:spPr>
          <a:xfrm>
            <a:off x="8250705" y="1986514"/>
            <a:ext cx="2007473" cy="461665"/>
          </a:xfrm>
          <a:prstGeom prst="rect">
            <a:avLst/>
          </a:prstGeom>
          <a:noFill/>
        </p:spPr>
        <p:txBody>
          <a:bodyPr wrap="none" rtlCol="0">
            <a:spAutoFit/>
          </a:bodyPr>
          <a:lstStyle/>
          <a:p>
            <a:r>
              <a:rPr lang="es-AR" sz="2400" dirty="0" smtClean="0"/>
              <a:t>16bits=2bytes </a:t>
            </a:r>
            <a:endParaRPr lang="es-AR" sz="2400" dirty="0"/>
          </a:p>
        </p:txBody>
      </p:sp>
    </p:spTree>
    <p:extLst>
      <p:ext uri="{BB962C8B-B14F-4D97-AF65-F5344CB8AC3E}">
        <p14:creationId xmlns:p14="http://schemas.microsoft.com/office/powerpoint/2010/main" val="152509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p:bldP spid="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5745" y="-154691"/>
            <a:ext cx="11816055"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Clasificación de las variables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Imagen 6"/>
          <p:cNvPicPr>
            <a:picLocks noChangeAspect="1"/>
          </p:cNvPicPr>
          <p:nvPr/>
        </p:nvPicPr>
        <p:blipFill rotWithShape="1">
          <a:blip r:embed="rId2">
            <a:extLst>
              <a:ext uri="{BEBA8EAE-BF5A-486C-A8C5-ECC9F3942E4B}">
                <a14:imgProps xmlns:a14="http://schemas.microsoft.com/office/drawing/2010/main">
                  <a14:imgLayer r:embed="rId3">
                    <a14:imgEffect>
                      <a14:backgroundRemoval t="13151" b="88021" l="34041" r="64422"/>
                    </a14:imgEffect>
                  </a14:imgLayer>
                </a14:imgProps>
              </a:ext>
            </a:extLst>
          </a:blip>
          <a:srcRect l="35174" t="14911" r="36513" b="13304"/>
          <a:stretch/>
        </p:blipFill>
        <p:spPr>
          <a:xfrm>
            <a:off x="1677329" y="1738803"/>
            <a:ext cx="5559494" cy="5119197"/>
          </a:xfrm>
          <a:prstGeom prst="rect">
            <a:avLst/>
          </a:prstGeom>
        </p:spPr>
      </p:pic>
      <p:pic>
        <p:nvPicPr>
          <p:cNvPr id="3" name="Imagen 2"/>
          <p:cNvPicPr>
            <a:picLocks noChangeAspect="1"/>
          </p:cNvPicPr>
          <p:nvPr/>
        </p:nvPicPr>
        <p:blipFill rotWithShape="1">
          <a:blip r:embed="rId4"/>
          <a:srcRect l="42403" t="34018" r="15932" b="57232"/>
          <a:stretch/>
        </p:blipFill>
        <p:spPr>
          <a:xfrm>
            <a:off x="1709253" y="1897307"/>
            <a:ext cx="5421086" cy="640080"/>
          </a:xfrm>
          <a:prstGeom prst="rect">
            <a:avLst/>
          </a:prstGeom>
        </p:spPr>
      </p:pic>
      <p:grpSp>
        <p:nvGrpSpPr>
          <p:cNvPr id="8" name="Grupo 7"/>
          <p:cNvGrpSpPr/>
          <p:nvPr/>
        </p:nvGrpSpPr>
        <p:grpSpPr>
          <a:xfrm>
            <a:off x="1709253" y="2641411"/>
            <a:ext cx="5421086" cy="3602630"/>
            <a:chOff x="6844937" y="1802674"/>
            <a:chExt cx="4820194" cy="3905791"/>
          </a:xfrm>
        </p:grpSpPr>
        <p:cxnSp>
          <p:nvCxnSpPr>
            <p:cNvPr id="9" name="Conector recto 8"/>
            <p:cNvCxnSpPr/>
            <p:nvPr/>
          </p:nvCxnSpPr>
          <p:spPr>
            <a:xfrm flipH="1" flipV="1">
              <a:off x="6844937" y="180267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flipH="1" flipV="1">
              <a:off x="6844937" y="242969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H="1" flipV="1">
              <a:off x="6844937" y="3043645"/>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flipH="1" flipV="1">
              <a:off x="6844937" y="36575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H="1" flipV="1">
              <a:off x="6844937" y="4114799"/>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H="1" flipV="1">
              <a:off x="6844937" y="4585061"/>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flipV="1">
              <a:off x="6844937" y="5146764"/>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flipH="1" flipV="1">
              <a:off x="6844937" y="5695402"/>
              <a:ext cx="4820194" cy="1306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7" name="Grupo 16"/>
          <p:cNvGrpSpPr/>
          <p:nvPr/>
        </p:nvGrpSpPr>
        <p:grpSpPr>
          <a:xfrm>
            <a:off x="135745" y="1848015"/>
            <a:ext cx="1828800" cy="4539717"/>
            <a:chOff x="5959809" y="786731"/>
            <a:chExt cx="2414035" cy="4921734"/>
          </a:xfrm>
        </p:grpSpPr>
        <p:grpSp>
          <p:nvGrpSpPr>
            <p:cNvPr id="18" name="Grupo 17"/>
            <p:cNvGrpSpPr/>
            <p:nvPr/>
          </p:nvGrpSpPr>
          <p:grpSpPr>
            <a:xfrm>
              <a:off x="6946799" y="1245717"/>
              <a:ext cx="451202" cy="4462748"/>
              <a:chOff x="6946799" y="1245717"/>
              <a:chExt cx="451202" cy="4462748"/>
            </a:xfrm>
          </p:grpSpPr>
          <p:sp>
            <p:nvSpPr>
              <p:cNvPr id="20" name="CuadroTexto 19"/>
              <p:cNvSpPr txBox="1"/>
              <p:nvPr/>
            </p:nvSpPr>
            <p:spPr>
              <a:xfrm>
                <a:off x="6946800" y="124571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0</a:t>
                </a:r>
              </a:p>
            </p:txBody>
          </p:sp>
          <p:sp>
            <p:nvSpPr>
              <p:cNvPr id="21" name="CuadroTexto 20"/>
              <p:cNvSpPr txBox="1"/>
              <p:nvPr/>
            </p:nvSpPr>
            <p:spPr>
              <a:xfrm>
                <a:off x="6964288" y="1911029"/>
                <a:ext cx="433713" cy="461665"/>
              </a:xfrm>
              <a:prstGeom prst="rect">
                <a:avLst/>
              </a:prstGeom>
              <a:noFill/>
            </p:spPr>
            <p:txBody>
              <a:bodyPr wrap="square" rtlCol="0">
                <a:spAutoFit/>
              </a:bodyPr>
              <a:lstStyle/>
              <a:p>
                <a:r>
                  <a:rPr lang="es-AR" sz="2400" b="1" dirty="0" smtClean="0">
                    <a:latin typeface="Arial" panose="020B0604020202020204" pitchFamily="34" charset="0"/>
                    <a:cs typeface="Arial" panose="020B0604020202020204" pitchFamily="34" charset="0"/>
                  </a:rPr>
                  <a:t>1</a:t>
                </a:r>
                <a:endParaRPr lang="es-AR" sz="2400" b="1" dirty="0">
                  <a:latin typeface="Arial" panose="020B0604020202020204" pitchFamily="34" charset="0"/>
                  <a:cs typeface="Arial" panose="020B0604020202020204" pitchFamily="34" charset="0"/>
                </a:endParaRPr>
              </a:p>
            </p:txBody>
          </p:sp>
          <p:sp>
            <p:nvSpPr>
              <p:cNvPr id="22" name="CuadroTexto 21"/>
              <p:cNvSpPr txBox="1"/>
              <p:nvPr/>
            </p:nvSpPr>
            <p:spPr>
              <a:xfrm>
                <a:off x="6964288" y="2579741"/>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2</a:t>
                </a:r>
              </a:p>
            </p:txBody>
          </p:sp>
          <p:sp>
            <p:nvSpPr>
              <p:cNvPr id="23" name="CuadroTexto 22"/>
              <p:cNvSpPr txBox="1"/>
              <p:nvPr/>
            </p:nvSpPr>
            <p:spPr>
              <a:xfrm>
                <a:off x="6964288" y="316533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3</a:t>
                </a:r>
              </a:p>
            </p:txBody>
          </p:sp>
          <p:sp>
            <p:nvSpPr>
              <p:cNvPr id="24" name="CuadroTexto 23"/>
              <p:cNvSpPr txBox="1"/>
              <p:nvPr/>
            </p:nvSpPr>
            <p:spPr>
              <a:xfrm>
                <a:off x="6964288" y="3700912"/>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4</a:t>
                </a:r>
              </a:p>
            </p:txBody>
          </p:sp>
          <p:sp>
            <p:nvSpPr>
              <p:cNvPr id="25" name="CuadroTexto 24"/>
              <p:cNvSpPr txBox="1"/>
              <p:nvPr/>
            </p:nvSpPr>
            <p:spPr>
              <a:xfrm>
                <a:off x="6964288" y="4129927"/>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5</a:t>
                </a:r>
              </a:p>
            </p:txBody>
          </p:sp>
          <p:sp>
            <p:nvSpPr>
              <p:cNvPr id="26" name="CuadroTexto 25"/>
              <p:cNvSpPr txBox="1"/>
              <p:nvPr/>
            </p:nvSpPr>
            <p:spPr>
              <a:xfrm>
                <a:off x="6964288" y="4648144"/>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6</a:t>
                </a:r>
              </a:p>
            </p:txBody>
          </p:sp>
          <p:sp>
            <p:nvSpPr>
              <p:cNvPr id="27" name="CuadroTexto 26"/>
              <p:cNvSpPr txBox="1"/>
              <p:nvPr/>
            </p:nvSpPr>
            <p:spPr>
              <a:xfrm>
                <a:off x="6946799" y="5246800"/>
                <a:ext cx="433713" cy="461665"/>
              </a:xfrm>
              <a:prstGeom prst="rect">
                <a:avLst/>
              </a:prstGeom>
              <a:noFill/>
            </p:spPr>
            <p:txBody>
              <a:bodyPr wrap="square" rtlCol="0">
                <a:spAutoFit/>
              </a:bodyPr>
              <a:lstStyle/>
              <a:p>
                <a:r>
                  <a:rPr lang="es-AR" sz="2400" b="1" dirty="0">
                    <a:latin typeface="Arial" panose="020B0604020202020204" pitchFamily="34" charset="0"/>
                    <a:cs typeface="Arial" panose="020B0604020202020204" pitchFamily="34" charset="0"/>
                  </a:rPr>
                  <a:t>7</a:t>
                </a:r>
              </a:p>
            </p:txBody>
          </p:sp>
        </p:grpSp>
        <p:sp>
          <p:nvSpPr>
            <p:cNvPr id="19" name="CuadroTexto 18"/>
            <p:cNvSpPr txBox="1"/>
            <p:nvPr/>
          </p:nvSpPr>
          <p:spPr>
            <a:xfrm>
              <a:off x="5959809" y="786731"/>
              <a:ext cx="2414035" cy="400411"/>
            </a:xfrm>
            <a:prstGeom prst="rect">
              <a:avLst/>
            </a:prstGeom>
            <a:noFill/>
          </p:spPr>
          <p:txBody>
            <a:bodyPr wrap="square" rtlCol="0">
              <a:spAutoFit/>
            </a:bodyPr>
            <a:lstStyle/>
            <a:p>
              <a:r>
                <a:rPr lang="es-AR" dirty="0" smtClean="0"/>
                <a:t>DIRECCIONES</a:t>
              </a:r>
              <a:endParaRPr lang="es-AR" dirty="0"/>
            </a:p>
          </p:txBody>
        </p:sp>
      </p:grpSp>
      <p:sp>
        <p:nvSpPr>
          <p:cNvPr id="28" name="Cerrar llave 27"/>
          <p:cNvSpPr/>
          <p:nvPr/>
        </p:nvSpPr>
        <p:spPr>
          <a:xfrm>
            <a:off x="7236823" y="1897306"/>
            <a:ext cx="195943" cy="245505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dirty="0"/>
          </a:p>
        </p:txBody>
      </p:sp>
      <p:sp>
        <p:nvSpPr>
          <p:cNvPr id="31" name="CuadroTexto 30"/>
          <p:cNvSpPr txBox="1"/>
          <p:nvPr/>
        </p:nvSpPr>
        <p:spPr>
          <a:xfrm>
            <a:off x="7634786" y="2574522"/>
            <a:ext cx="2912079" cy="830997"/>
          </a:xfrm>
          <a:prstGeom prst="rect">
            <a:avLst/>
          </a:prstGeom>
          <a:noFill/>
        </p:spPr>
        <p:txBody>
          <a:bodyPr wrap="none" rtlCol="0">
            <a:spAutoFit/>
          </a:bodyPr>
          <a:lstStyle/>
          <a:p>
            <a:r>
              <a:rPr lang="es-AR" sz="2400" dirty="0" smtClean="0"/>
              <a:t>VARIABLE TIPO </a:t>
            </a:r>
            <a:r>
              <a:rPr lang="es-AR" sz="2400" b="1" dirty="0" smtClean="0">
                <a:solidFill>
                  <a:srgbClr val="FF0000"/>
                </a:solidFill>
              </a:rPr>
              <a:t> </a:t>
            </a:r>
            <a:r>
              <a:rPr lang="es-AR" sz="2400" b="1" dirty="0" err="1" smtClean="0">
                <a:solidFill>
                  <a:srgbClr val="FF0000"/>
                </a:solidFill>
              </a:rPr>
              <a:t>int</a:t>
            </a:r>
            <a:r>
              <a:rPr lang="es-AR" sz="2400" b="1" dirty="0" smtClean="0">
                <a:solidFill>
                  <a:srgbClr val="FF0000"/>
                </a:solidFill>
              </a:rPr>
              <a:t>, </a:t>
            </a:r>
          </a:p>
          <a:p>
            <a:r>
              <a:rPr lang="es-AR" sz="2400" b="1" dirty="0" err="1">
                <a:solidFill>
                  <a:srgbClr val="FF0000"/>
                </a:solidFill>
              </a:rPr>
              <a:t>u</a:t>
            </a:r>
            <a:r>
              <a:rPr lang="es-AR" sz="2400" b="1" dirty="0" err="1" smtClean="0">
                <a:solidFill>
                  <a:srgbClr val="FF0000"/>
                </a:solidFill>
              </a:rPr>
              <a:t>nsigned</a:t>
            </a:r>
            <a:r>
              <a:rPr lang="es-AR" sz="2400" b="1" dirty="0" smtClean="0">
                <a:solidFill>
                  <a:srgbClr val="FF0000"/>
                </a:solidFill>
              </a:rPr>
              <a:t> </a:t>
            </a:r>
            <a:r>
              <a:rPr lang="es-AR" sz="2400" b="1" dirty="0" err="1" smtClean="0">
                <a:solidFill>
                  <a:srgbClr val="FF0000"/>
                </a:solidFill>
              </a:rPr>
              <a:t>int</a:t>
            </a:r>
            <a:r>
              <a:rPr lang="es-AR" sz="2400" dirty="0" smtClean="0"/>
              <a:t> </a:t>
            </a:r>
            <a:endParaRPr lang="es-AR" sz="2400" dirty="0"/>
          </a:p>
        </p:txBody>
      </p:sp>
      <p:pic>
        <p:nvPicPr>
          <p:cNvPr id="29" name="Imagen 28"/>
          <p:cNvPicPr>
            <a:picLocks noChangeAspect="1"/>
          </p:cNvPicPr>
          <p:nvPr/>
        </p:nvPicPr>
        <p:blipFill rotWithShape="1">
          <a:blip r:embed="rId4"/>
          <a:srcRect l="42403" t="34018" r="15932" b="57232"/>
          <a:stretch/>
        </p:blipFill>
        <p:spPr>
          <a:xfrm>
            <a:off x="1741177" y="2665509"/>
            <a:ext cx="5421086" cy="542202"/>
          </a:xfrm>
          <a:prstGeom prst="rect">
            <a:avLst/>
          </a:prstGeom>
        </p:spPr>
      </p:pic>
      <p:sp>
        <p:nvSpPr>
          <p:cNvPr id="2" name="Rectángulo 1"/>
          <p:cNvSpPr/>
          <p:nvPr/>
        </p:nvSpPr>
        <p:spPr>
          <a:xfrm>
            <a:off x="1802674" y="2695891"/>
            <a:ext cx="5327665" cy="200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CuadroTexto 4"/>
          <p:cNvSpPr txBox="1"/>
          <p:nvPr/>
        </p:nvSpPr>
        <p:spPr>
          <a:xfrm>
            <a:off x="6477455" y="2624560"/>
            <a:ext cx="557348" cy="369332"/>
          </a:xfrm>
          <a:prstGeom prst="rect">
            <a:avLst/>
          </a:prstGeom>
          <a:noFill/>
        </p:spPr>
        <p:txBody>
          <a:bodyPr wrap="square" rtlCol="0">
            <a:spAutoFit/>
          </a:bodyPr>
          <a:lstStyle/>
          <a:p>
            <a:r>
              <a:rPr lang="es-AR" dirty="0" smtClean="0"/>
              <a:t>256</a:t>
            </a:r>
            <a:endParaRPr lang="es-AR" dirty="0"/>
          </a:p>
        </p:txBody>
      </p:sp>
      <p:sp>
        <p:nvSpPr>
          <p:cNvPr id="30" name="CuadroTexto 29"/>
          <p:cNvSpPr txBox="1"/>
          <p:nvPr/>
        </p:nvSpPr>
        <p:spPr>
          <a:xfrm>
            <a:off x="5792647" y="2624560"/>
            <a:ext cx="557348" cy="369332"/>
          </a:xfrm>
          <a:prstGeom prst="rect">
            <a:avLst/>
          </a:prstGeom>
          <a:noFill/>
        </p:spPr>
        <p:txBody>
          <a:bodyPr wrap="square" rtlCol="0">
            <a:spAutoFit/>
          </a:bodyPr>
          <a:lstStyle/>
          <a:p>
            <a:r>
              <a:rPr lang="es-AR" dirty="0" smtClean="0"/>
              <a:t>512</a:t>
            </a:r>
            <a:endParaRPr lang="es-AR" dirty="0"/>
          </a:p>
        </p:txBody>
      </p:sp>
      <p:sp>
        <p:nvSpPr>
          <p:cNvPr id="32" name="CuadroTexto 31"/>
          <p:cNvSpPr txBox="1"/>
          <p:nvPr/>
        </p:nvSpPr>
        <p:spPr>
          <a:xfrm>
            <a:off x="1706057" y="2641411"/>
            <a:ext cx="846317" cy="369332"/>
          </a:xfrm>
          <a:prstGeom prst="rect">
            <a:avLst/>
          </a:prstGeom>
          <a:noFill/>
        </p:spPr>
        <p:txBody>
          <a:bodyPr wrap="square" rtlCol="0">
            <a:spAutoFit/>
          </a:bodyPr>
          <a:lstStyle/>
          <a:p>
            <a:r>
              <a:rPr lang="es-AR" dirty="0"/>
              <a:t>32768</a:t>
            </a:r>
          </a:p>
        </p:txBody>
      </p:sp>
      <p:sp>
        <p:nvSpPr>
          <p:cNvPr id="33" name="CuadroTexto 32"/>
          <p:cNvSpPr txBox="1"/>
          <p:nvPr/>
        </p:nvSpPr>
        <p:spPr>
          <a:xfrm>
            <a:off x="5059541" y="2635550"/>
            <a:ext cx="733106" cy="369332"/>
          </a:xfrm>
          <a:prstGeom prst="rect">
            <a:avLst/>
          </a:prstGeom>
          <a:noFill/>
        </p:spPr>
        <p:txBody>
          <a:bodyPr wrap="square" rtlCol="0">
            <a:spAutoFit/>
          </a:bodyPr>
          <a:lstStyle/>
          <a:p>
            <a:r>
              <a:rPr lang="es-AR" dirty="0" smtClean="0"/>
              <a:t>1024</a:t>
            </a:r>
            <a:endParaRPr lang="es-AR" dirty="0"/>
          </a:p>
        </p:txBody>
      </p:sp>
      <p:sp>
        <p:nvSpPr>
          <p:cNvPr id="34" name="CuadroTexto 33"/>
          <p:cNvSpPr txBox="1"/>
          <p:nvPr/>
        </p:nvSpPr>
        <p:spPr>
          <a:xfrm>
            <a:off x="2380196" y="2641411"/>
            <a:ext cx="768989" cy="369332"/>
          </a:xfrm>
          <a:prstGeom prst="rect">
            <a:avLst/>
          </a:prstGeom>
          <a:noFill/>
        </p:spPr>
        <p:txBody>
          <a:bodyPr wrap="square" rtlCol="0">
            <a:spAutoFit/>
          </a:bodyPr>
          <a:lstStyle/>
          <a:p>
            <a:r>
              <a:rPr lang="es-AR" dirty="0"/>
              <a:t>16384</a:t>
            </a:r>
          </a:p>
        </p:txBody>
      </p:sp>
      <p:sp>
        <p:nvSpPr>
          <p:cNvPr id="35" name="CuadroTexto 34"/>
          <p:cNvSpPr txBox="1"/>
          <p:nvPr/>
        </p:nvSpPr>
        <p:spPr>
          <a:xfrm>
            <a:off x="4434900" y="2633600"/>
            <a:ext cx="733106" cy="369332"/>
          </a:xfrm>
          <a:prstGeom prst="rect">
            <a:avLst/>
          </a:prstGeom>
          <a:noFill/>
        </p:spPr>
        <p:txBody>
          <a:bodyPr wrap="square" rtlCol="0">
            <a:spAutoFit/>
          </a:bodyPr>
          <a:lstStyle/>
          <a:p>
            <a:r>
              <a:rPr lang="es-AR" dirty="0" smtClean="0"/>
              <a:t>2048</a:t>
            </a:r>
            <a:endParaRPr lang="es-AR" dirty="0"/>
          </a:p>
        </p:txBody>
      </p:sp>
      <p:sp>
        <p:nvSpPr>
          <p:cNvPr id="36" name="CuadroTexto 35"/>
          <p:cNvSpPr txBox="1"/>
          <p:nvPr/>
        </p:nvSpPr>
        <p:spPr>
          <a:xfrm>
            <a:off x="3769087" y="2624560"/>
            <a:ext cx="733106" cy="369332"/>
          </a:xfrm>
          <a:prstGeom prst="rect">
            <a:avLst/>
          </a:prstGeom>
          <a:noFill/>
        </p:spPr>
        <p:txBody>
          <a:bodyPr wrap="square" rtlCol="0">
            <a:spAutoFit/>
          </a:bodyPr>
          <a:lstStyle/>
          <a:p>
            <a:r>
              <a:rPr lang="es-AR" dirty="0" smtClean="0"/>
              <a:t>4096</a:t>
            </a:r>
            <a:endParaRPr lang="es-AR" dirty="0"/>
          </a:p>
        </p:txBody>
      </p:sp>
      <p:sp>
        <p:nvSpPr>
          <p:cNvPr id="37" name="CuadroTexto 36"/>
          <p:cNvSpPr txBox="1"/>
          <p:nvPr/>
        </p:nvSpPr>
        <p:spPr>
          <a:xfrm>
            <a:off x="3103274" y="2624560"/>
            <a:ext cx="733106" cy="369332"/>
          </a:xfrm>
          <a:prstGeom prst="rect">
            <a:avLst/>
          </a:prstGeom>
          <a:noFill/>
        </p:spPr>
        <p:txBody>
          <a:bodyPr wrap="square" rtlCol="0">
            <a:spAutoFit/>
          </a:bodyPr>
          <a:lstStyle/>
          <a:p>
            <a:r>
              <a:rPr lang="es-AR" dirty="0" smtClean="0"/>
              <a:t>8192</a:t>
            </a:r>
            <a:endParaRPr lang="es-AR" dirty="0"/>
          </a:p>
        </p:txBody>
      </p:sp>
      <p:sp>
        <p:nvSpPr>
          <p:cNvPr id="38" name="CuadroTexto 37"/>
          <p:cNvSpPr txBox="1"/>
          <p:nvPr/>
        </p:nvSpPr>
        <p:spPr>
          <a:xfrm>
            <a:off x="8250705" y="1986514"/>
            <a:ext cx="2007473" cy="461665"/>
          </a:xfrm>
          <a:prstGeom prst="rect">
            <a:avLst/>
          </a:prstGeom>
          <a:noFill/>
        </p:spPr>
        <p:txBody>
          <a:bodyPr wrap="none" rtlCol="0">
            <a:spAutoFit/>
          </a:bodyPr>
          <a:lstStyle/>
          <a:p>
            <a:r>
              <a:rPr lang="es-AR" sz="2400" dirty="0" smtClean="0"/>
              <a:t>32bits=4bytes </a:t>
            </a:r>
            <a:endParaRPr lang="es-AR" sz="2400" dirty="0"/>
          </a:p>
        </p:txBody>
      </p:sp>
      <p:pic>
        <p:nvPicPr>
          <p:cNvPr id="39" name="Imagen 38"/>
          <p:cNvPicPr>
            <a:picLocks noChangeAspect="1"/>
          </p:cNvPicPr>
          <p:nvPr/>
        </p:nvPicPr>
        <p:blipFill rotWithShape="1">
          <a:blip r:embed="rId4"/>
          <a:srcRect l="42403" t="38072" r="15932" b="57232"/>
          <a:stretch/>
        </p:blipFill>
        <p:spPr>
          <a:xfrm>
            <a:off x="1791650" y="3474719"/>
            <a:ext cx="5366796" cy="290997"/>
          </a:xfrm>
          <a:prstGeom prst="rect">
            <a:avLst/>
          </a:prstGeom>
        </p:spPr>
      </p:pic>
      <p:pic>
        <p:nvPicPr>
          <p:cNvPr id="40" name="Imagen 39"/>
          <p:cNvPicPr>
            <a:picLocks noChangeAspect="1"/>
          </p:cNvPicPr>
          <p:nvPr/>
        </p:nvPicPr>
        <p:blipFill rotWithShape="1">
          <a:blip r:embed="rId4"/>
          <a:srcRect l="42403" t="38072" r="15932" b="57232"/>
          <a:stretch/>
        </p:blipFill>
        <p:spPr>
          <a:xfrm>
            <a:off x="1773678" y="3995477"/>
            <a:ext cx="5366796" cy="290997"/>
          </a:xfrm>
          <a:prstGeom prst="rect">
            <a:avLst/>
          </a:prstGeom>
        </p:spPr>
      </p:pic>
    </p:spTree>
    <p:extLst>
      <p:ext uri="{BB962C8B-B14F-4D97-AF65-F5344CB8AC3E}">
        <p14:creationId xmlns:p14="http://schemas.microsoft.com/office/powerpoint/2010/main" val="3895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5745" y="-154691"/>
            <a:ext cx="11816055"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Clasificación de las variables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8" name="Picture 4" descr="Resultado de imagen para tipos de variables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55" y="959741"/>
            <a:ext cx="10815624" cy="589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0520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50152" y="-154691"/>
            <a:ext cx="10787248"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Operadores matemáticos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35375" t="33840" r="35610" b="35982"/>
          <a:stretch/>
        </p:blipFill>
        <p:spPr>
          <a:xfrm>
            <a:off x="2129244" y="1854925"/>
            <a:ext cx="8268789" cy="4835384"/>
          </a:xfrm>
          <a:prstGeom prst="rect">
            <a:avLst/>
          </a:prstGeom>
        </p:spPr>
      </p:pic>
    </p:spTree>
    <p:extLst>
      <p:ext uri="{BB962C8B-B14F-4D97-AF65-F5344CB8AC3E}">
        <p14:creationId xmlns:p14="http://schemas.microsoft.com/office/powerpoint/2010/main" val="35424065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74961" y="-154691"/>
            <a:ext cx="10937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Operaciones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Imagen 5"/>
          <p:cNvPicPr>
            <a:picLocks noChangeAspect="1"/>
          </p:cNvPicPr>
          <p:nvPr/>
        </p:nvPicPr>
        <p:blipFill rotWithShape="1">
          <a:blip r:embed="rId2"/>
          <a:srcRect l="10979" t="36697" r="28883" b="9553"/>
          <a:stretch/>
        </p:blipFill>
        <p:spPr>
          <a:xfrm>
            <a:off x="418014" y="1168748"/>
            <a:ext cx="11299371" cy="5677983"/>
          </a:xfrm>
          <a:prstGeom prst="rect">
            <a:avLst/>
          </a:prstGeom>
        </p:spPr>
      </p:pic>
    </p:spTree>
    <p:extLst>
      <p:ext uri="{BB962C8B-B14F-4D97-AF65-F5344CB8AC3E}">
        <p14:creationId xmlns:p14="http://schemas.microsoft.com/office/powerpoint/2010/main" val="1357038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713465" y="-154691"/>
            <a:ext cx="10660612"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Expresiones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29051" t="16339" r="6494" b="73661"/>
          <a:stretch/>
        </p:blipFill>
        <p:spPr>
          <a:xfrm>
            <a:off x="0" y="1168748"/>
            <a:ext cx="12192000" cy="1063478"/>
          </a:xfrm>
          <a:prstGeom prst="rect">
            <a:avLst/>
          </a:prstGeom>
        </p:spPr>
      </p:pic>
      <p:pic>
        <p:nvPicPr>
          <p:cNvPr id="7" name="Imagen 6"/>
          <p:cNvPicPr>
            <a:picLocks noChangeAspect="1"/>
          </p:cNvPicPr>
          <p:nvPr/>
        </p:nvPicPr>
        <p:blipFill rotWithShape="1">
          <a:blip r:embed="rId3"/>
          <a:srcRect l="11581" t="16160" r="37216" b="42411"/>
          <a:stretch/>
        </p:blipFill>
        <p:spPr>
          <a:xfrm>
            <a:off x="0" y="2013995"/>
            <a:ext cx="10648460" cy="4844005"/>
          </a:xfrm>
          <a:prstGeom prst="rect">
            <a:avLst/>
          </a:prstGeom>
        </p:spPr>
      </p:pic>
    </p:spTree>
    <p:extLst>
      <p:ext uri="{BB962C8B-B14F-4D97-AF65-F5344CB8AC3E}">
        <p14:creationId xmlns:p14="http://schemas.microsoft.com/office/powerpoint/2010/main" val="318345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t0.gstatic.com/images?q=tbn:ANd9GcQWO1IyMpH5yOEWqI2d5cUl9gSIhhI20qxbdbWpwcUcZ2-erkTw"/>
          <p:cNvPicPr>
            <a:picLocks noChangeAspect="1" noChangeArrowheads="1"/>
          </p:cNvPicPr>
          <p:nvPr/>
        </p:nvPicPr>
        <p:blipFill>
          <a:blip r:embed="rId2" cstate="print"/>
          <a:srcRect/>
          <a:stretch>
            <a:fillRect/>
          </a:stretch>
        </p:blipFill>
        <p:spPr bwMode="auto">
          <a:xfrm>
            <a:off x="5024446" y="2071694"/>
            <a:ext cx="2143125" cy="3571885"/>
          </a:xfrm>
          <a:prstGeom prst="rect">
            <a:avLst/>
          </a:prstGeom>
          <a:noFill/>
        </p:spPr>
      </p:pic>
      <p:sp>
        <p:nvSpPr>
          <p:cNvPr id="6154" name="AutoShape 10" descr="data:image/jpg;base64,/9j/4AAQSkZJRgABAQAAAQABAAD/2wBDAAkGBwgHBgkIBwgKCgkLDRYPDQwMDRsUFRAWIB0iIiAdHx8kKDQsJCYxJx8fLT0tMTU3Ojo6Iys/RD84QzQ5Ojf/2wBDAQoKCg0MDRoPDxo3JR8lNzc3Nzc3Nzc3Nzc3Nzc3Nzc3Nzc3Nzc3Nzc3Nzc3Nzc3Nzc3Nzc3Nzc3Nzc3Nzc3Nzf/wAARCAChAHkDASIAAhEBAxEB/8QAHAAAAQUBAQEAAAAAAAAAAAAAAAMEBQYHAQII/8QAOBAAAgEDAgQEBAUDAwUBAAAAAQIDAAQRBSEGEjFBE1FhcRQiMoEHkaGx0SNSwTNCckNic5Li8P/EABoBAQADAQEBAAAAAAAAAAAAAAABAgMEBQb/xAAkEQEAAgIBAwMFAAAAAAAAAAAAAQIDESEEEzEFEiIyQVFhcf/aAAwDAQACEQMRAD8A3GignAzTO/1G3sIZJrlwscQ5pHJAVB5knYUDyikYLiOdOePJGAcH16UqDmg7RXlnCqWYhQOpJxioi94q0KyyLjVLYEdQrhj+lBITuxlSGNgrMpYt1IAwNvXcVHaNqF3cxPJd27RctyYMM6vnGBzAqBtnIwR2NQ9xx3obgzWktxLJGDgrbtykeWTj0r3o3EGkForVrgw/1WdVkiKBnZiSSx26k0I58LcOldryG8v3pNbmBpPDWaMyf2hxn8qBaiuA5rtAUUUUBRRRQcPSoDiSFpNLu4PBaZ2kWSNFm8Ivgg4DnYEY74qwH1rx4sRfw/ETn/tyM0EfZQvMkLTSNzJCsbuhK87dz7fzVb444yh4UVbe1c3OoyrzLbyEsqD+5j1HoO/61dW6bDPkK+Y9eubu71u/n1BnN01w/OrDBT5jhfYAYHtQPtV4m1HWpebVr2R8/wDSHyxj2UbfnTjSoxenGMRr1A7+lVo7g+VT+hh20yZLVwsoOQDt+opoSGqPcJIsdueSJcHKLnJqN1n4pI7fUVkZGYCN1H0g79vI+VTdhIZ4QJ2DyKAGIGM/alru3huLZoJ0JjYjYdc52x65rDJ094tbctOgyT0/U9207rPEx+l14Dum1PheOSZ5WeGRELlz9HykjY9gcewqS01rt+JdbW/tporJIYfhWYqY2Uc26YOxznOQD09KX4N0gaLoEMDqI3b+pIp/2+QJ9BjNSVrDE87TrH/T28MHp3ywHQZ862jeuUZJrN5mvj7HVtzmCMyfXyDm96VooqVBRRRQFFFFAhelltZCmc47dcd/0qAmaFeLoLVJyY2sneSAEYTBXlfpt1b5s9aspGRg0gLK3DZCey8x5R9ulAlbT3It0aS35tt+Vxk/Y4/es2/GaTTfgrIpBENQmnwZCnLIEA3+2StargVjv4uaNrE+sx6gsUlxpyIqqUGfB33yOwPnWeWZivDs6DHS+aIvOo5Z8bcdmNLWjS2kniQyEeYp2llNyhihAbp6+3nXloMbZ38iN6u5PbMR4PItaaJCFt48ncn1qR0LXXtdSttRn5WSGTLoR8vKdiceYByPWq1IOT6tqX07eQ+J1xsvlUofRMQ+ORJm2t2AZEI3cdif4/OnmMVAcCXRuuFrLmJLRAwknvynA/TFTskixqWcgAdzQe6KbRXcUrcqlubOMMhG/lvTgUHaKKKAooooCiiigKQvLWG8tJra4jDxSoUdT3B60vRQY1xfwZdab83wq3+nx/6chB54x1w2CP4qoXTmWYyOqhjthRjpX0kwyMbH3rJfxJ4YSwu1vrSMJa3BwQq7RyeXsf3qNRva03tasVmeIUUIkicyqA3f0rzAfDnXbvXhGMM2GBG+CKUnXDbdPSpVaz+GE81xpN3bxSciRXBPP1IyoOB9871cJIpYpYpZbh5I1J5gUUAbHB2H/wCzVF/CCbKalF2xEwHl9Q/xWjncUEJp9tDa2lxa2oGZLl5I/n5jliGL+fXJqbXptXAgHQAE9cDrXoUBRRRQFFFFAUUUUBRRRQFMdZ02HV9NuLC4GY5kK5/tPYj1BwafVxmCgsxAA3JPag+btVtZbeeeC4GLi1kMUw88d6SjYPbjzGxqX4w1Wz1Liq9vdPXNu5CE7ESkDBYehxt7Z71CRDwnkjzldmU+dBoP4S3cVtqV4k8yRiS3Xl52xkq3/wBVq8cqSLzRurL5qcivm2FRIpVhn3pUNPbfNbTywkdDFIUI+4NB9H98V2qj+F+oXWocMBr2aSeWKd4/EkcszDYjc+9W6gKKKKAooooCiiigKKKKAqB47llg4N1uW3YrKtlJyEdjy1OkgDJ6VXuIde0FbC6tL+/iKyxtG6xnnIBHpneg+fInUbZApxzZwfTFNL1EiupUjbmUH5SVxkdjj1puJ3TYNigmbaVY+bnzv0oe4Dd+u2KiBK7nc596tfA/DZ1/U0W6mSG2TdyzgM/oo6n37UGq/hdZPZ8JwNIMNcO02PQnb9BVupO3ijghSKFQkcahUUDYAdBSlAUUUUBRRRQcY4UknAHeoq41gQ39raGFs3OfCJzvsTgnGASAcDPbtUnKglieNujAg1CXVpqEus6fdfI1tao6tEUzzO2AHU8wwQMjcHZjQTUEgljDDPkQeoPcGq7xFxfZ6QzW8I+JuxnKKflQ/wDcf8VG8a6lFpcAtYEja/uAXd+8aknp69QKzpQynAJKHf5jkiglNa4k1LUQ73t0ywjpFF8q+2O/3zUdY2D3Vr8dcY5c/wBGPsB5mmWqMREijoW3/KrBHEl5w5bRI/IpjCOynp2b/NBT+IJINQhla2tJZWtlJN0vyqnmPX26VWik3h83igj1FX7ibibTbTR7jQtMtlaGRPClkHX1qgC5RlEbBge5oLTwvY6deDDs8lyF+aOUcoHqMdR61MXkF3orxscyWrfST1U+Wajy1sGsdT08eGU5QyZ8sDB9xVu4jlim0SdWA+VQQfXO1A/0Diy9tY42EpurUj6HO49Ae1X7SNYtNWi5rZyHAy0T7MtYjwxMfiXtychlyB7VOi+Sxv4liufCus5QA7j39KiZ0tWlrfTG2w12oXhvW01e2IcKlzHtIg6H1HpU0dqlUUVzIo+1AHpR1qN1a5eG3vXGSLa2MwUEjnPzdcf8f1pnw/eXEmk2U8ollmkLpLGeUMrKWB/3EbEYOCQeooM24lvDfa7ezk5HilF9Auw/aoyu3LyfEzZhfPiNncdcn1pWwhF3ceExKAfVnr9vOqZMlcdJvbxCYibTqDK8h8aEgfUDkUnpOqyaeJIJlLQOd17qfMfxUje20lpJykFhn5WHTFMruzimBZGIbz7GmPJXJWLVncSWiazqUVqmgLeSPc6ZKh5jlo2b9v4NQ54f1EPg2r48wQf81OPbzQHmAP8AzU1wXdyox48g92NXQd6Ho0tqqS6i6RwowdULdSPOnGt6qLpfhoM+FkFm/vNRDNJM3zs8h9STT6y0i5umBdTGnd2649BQO+E4Ge/efHyRoQT6mnN5pttZ6rJqd/fY5m/or05TjH371M2NvDZW6wwfSNyT1J8zVe17Sr6+1USRSRi3KBeZm3Tz271jm37dxG5eh6dNe5at7+2sxz/PwsXDuqSWesWk6K0kbsFLR4AdW26EjzBrT5Z5JHiiMUsSu2GYkDsTgYPpWccJaYbnVLS3Qf0bfDyH0Xp+ZrUJI1kTlbOM5BB3zW0OC0Rv4+FX4T1mLWdNvdRtXXlhvZIVVD/tGMBh/dgjrvvVrz7/AJU0gsY4XZud25n5yGAALeewGTsOtOcen6UQTntxNvkq2MZ23HkR3FI2GnwafbxwwRqkcS8qIihVRfIKNhT2uZoMY4ltDZa9ewkYHilht2bcfvUYLt7NllCB4ycOhHVe/wB/KtF/ETQ3uYV1S0jZ5IV5ZkUbsnY+uP29qza0jv7mFnn0q+t0G4d4GC4/Lb71TJjrkrNbRxKYmYncLGfhtQtAynnibpvuD/Iqv39ncWbE8xeIn6v5pK2muLCXxIMFDuUP0sKm7bUbe7XlzyOduR9v16Gvn+31Ppt94/ljdm6Z454lDwsWTftSnKp6qD7ivdwsSzN4CBVPlXgGvfxX7lItrW3HaNTotFyp9IA9qdxyYpgppVXrRCQE21eXlz3pp4lOdLjju9Ttbef/AEpZVVwT1BPSgtH4XNd3L6leFSLFmWOEkfWyk8xBx03xV/pKCCO3iSKBFjijUKqIMADyFK0BRRRQcPSqjxpfz2mnw3ELqjm/WJgwDARgktsQR0BJxuRsNyKt5ppd2EN3jxVzhg3QEZByDggjI8+tB4DPBO0KRPJGFDD5h8uSdtz02pQyykHNpJ/7J/NLRRLECFySTkknJP3pSgxzjPRdW03WLrUF055tJncOhto+Z4DgZDKuds5OR571CJyMA6Ab75rfqjdX0Sw1ePkvYAxA+WRTyuvsaDFqKump/h9eRFn065SdOoSX5W/Pp+1QE/DetW+fF02f15QG/YmgixXc06GlaiTgWF1n/wALfxUhZcJ65dsAtkYlPV5m5B/P6UENzY61buEuE5b5477UA0VsPmjTdWk8j6Cp7QeCLTT3W4vX+KuAcgEYRT6Dv96tYGBQdooooCiiigKKKKAooooCiiigK4KKKDp6V4XrRRQe6KKKAooooCiiig//2Q=="/>
          <p:cNvSpPr>
            <a:spLocks noChangeAspect="1" noChangeArrowheads="1"/>
          </p:cNvSpPr>
          <p:nvPr/>
        </p:nvSpPr>
        <p:spPr bwMode="auto">
          <a:xfrm>
            <a:off x="1587502" y="-706437"/>
            <a:ext cx="1095375" cy="1447801"/>
          </a:xfrm>
          <a:prstGeom prst="rect">
            <a:avLst/>
          </a:prstGeom>
          <a:noFill/>
        </p:spPr>
        <p:txBody>
          <a:bodyPr vert="horz" wrap="square" lIns="91440" tIns="45720" rIns="91440" bIns="45720" numCol="1" anchor="t" anchorCtr="0" compatLnSpc="1">
            <a:prstTxWarp prst="textNoShape">
              <a:avLst/>
            </a:prstTxWarp>
          </a:bodyPr>
          <a:lstStyle/>
          <a:p>
            <a:endParaRPr lang="es-ES_tradnl" sz="1400"/>
          </a:p>
        </p:txBody>
      </p:sp>
      <p:sp>
        <p:nvSpPr>
          <p:cNvPr id="6156" name="AutoShape 12" descr="data:image/jpg;base64,/9j/4AAQSkZJRgABAQAAAQABAAD/2wBDAAkGBwgHBgkIBwgKCgkLDRYPDQwMDRsUFRAWIB0iIiAdHx8kKDQsJCYxJx8fLT0tMTU3Ojo6Iys/RD84QzQ5Ojf/2wBDAQoKCg0MDRoPDxo3JR8lNzc3Nzc3Nzc3Nzc3Nzc3Nzc3Nzc3Nzc3Nzc3Nzc3Nzc3Nzc3Nzc3Nzc3Nzc3Nzc3Nzf/wAARCAChAHkDASIAAhEBAxEB/8QAHAAAAQUBAQEAAAAAAAAAAAAAAAMEBQYHAQII/8QAOBAAAgEDAgQEBAUDAwUBAAAAAQIDAAQRBSEGEjFBE1FhcRQiMoEHkaGx0SNSwTNCckNic5Li8P/EABoBAQADAQEBAAAAAAAAAAAAAAABAgMEBQb/xAAkEQEAAgIBAwMFAAAAAAAAAAAAAQIDESEEEzEFEiIyQVFhcf/aAAwDAQACEQMRAD8A3GignAzTO/1G3sIZJrlwscQ5pHJAVB5knYUDyikYLiOdOePJGAcH16UqDmg7RXlnCqWYhQOpJxioi94q0KyyLjVLYEdQrhj+lBITuxlSGNgrMpYt1IAwNvXcVHaNqF3cxPJd27RctyYMM6vnGBzAqBtnIwR2NQ9xx3obgzWktxLJGDgrbtykeWTj0r3o3EGkForVrgw/1WdVkiKBnZiSSx26k0I58LcOldryG8v3pNbmBpPDWaMyf2hxn8qBaiuA5rtAUUUUBRRRQcPSoDiSFpNLu4PBaZ2kWSNFm8Ivgg4DnYEY74qwH1rx4sRfw/ETn/tyM0EfZQvMkLTSNzJCsbuhK87dz7fzVb444yh4UVbe1c3OoyrzLbyEsqD+5j1HoO/61dW6bDPkK+Y9eubu71u/n1BnN01w/OrDBT5jhfYAYHtQPtV4m1HWpebVr2R8/wDSHyxj2UbfnTjSoxenGMRr1A7+lVo7g+VT+hh20yZLVwsoOQDt+opoSGqPcJIsdueSJcHKLnJqN1n4pI7fUVkZGYCN1H0g79vI+VTdhIZ4QJ2DyKAGIGM/alru3huLZoJ0JjYjYdc52x65rDJ094tbctOgyT0/U9207rPEx+l14Dum1PheOSZ5WeGRELlz9HykjY9gcewqS01rt+JdbW/tporJIYfhWYqY2Uc26YOxznOQD09KX4N0gaLoEMDqI3b+pIp/2+QJ9BjNSVrDE87TrH/T28MHp3ywHQZ862jeuUZJrN5mvj7HVtzmCMyfXyDm96VooqVBRRRQFFFFAhelltZCmc47dcd/0qAmaFeLoLVJyY2sneSAEYTBXlfpt1b5s9aspGRg0gLK3DZCey8x5R9ulAlbT3It0aS35tt+Vxk/Y4/es2/GaTTfgrIpBENQmnwZCnLIEA3+2StargVjv4uaNrE+sx6gsUlxpyIqqUGfB33yOwPnWeWZivDs6DHS+aIvOo5Z8bcdmNLWjS2kniQyEeYp2llNyhihAbp6+3nXloMbZ38iN6u5PbMR4PItaaJCFt48ncn1qR0LXXtdSttRn5WSGTLoR8vKdiceYByPWq1IOT6tqX07eQ+J1xsvlUofRMQ+ORJm2t2AZEI3cdif4/OnmMVAcCXRuuFrLmJLRAwknvynA/TFTskixqWcgAdzQe6KbRXcUrcqlubOMMhG/lvTgUHaKKKAooooCiiigKQvLWG8tJra4jDxSoUdT3B60vRQY1xfwZdab83wq3+nx/6chB54x1w2CP4qoXTmWYyOqhjthRjpX0kwyMbH3rJfxJ4YSwu1vrSMJa3BwQq7RyeXsf3qNRva03tasVmeIUUIkicyqA3f0rzAfDnXbvXhGMM2GBG+CKUnXDbdPSpVaz+GE81xpN3bxSciRXBPP1IyoOB9871cJIpYpYpZbh5I1J5gUUAbHB2H/wCzVF/CCbKalF2xEwHl9Q/xWjncUEJp9tDa2lxa2oGZLl5I/n5jliGL+fXJqbXptXAgHQAE9cDrXoUBRRRQFFFFAUUUUBRRRQFMdZ02HV9NuLC4GY5kK5/tPYj1BwafVxmCgsxAA3JPag+btVtZbeeeC4GLi1kMUw88d6SjYPbjzGxqX4w1Wz1Liq9vdPXNu5CE7ESkDBYehxt7Z71CRDwnkjzldmU+dBoP4S3cVtqV4k8yRiS3Xl52xkq3/wBVq8cqSLzRurL5qcivm2FRIpVhn3pUNPbfNbTywkdDFIUI+4NB9H98V2qj+F+oXWocMBr2aSeWKd4/EkcszDYjc+9W6gKKKKAooooCiiigKKKKAqB47llg4N1uW3YrKtlJyEdjy1OkgDJ6VXuIde0FbC6tL+/iKyxtG6xnnIBHpneg+fInUbZApxzZwfTFNL1EiupUjbmUH5SVxkdjj1puJ3TYNigmbaVY+bnzv0oe4Dd+u2KiBK7nc596tfA/DZ1/U0W6mSG2TdyzgM/oo6n37UGq/hdZPZ8JwNIMNcO02PQnb9BVupO3ijghSKFQkcahUUDYAdBSlAUUUUBRRRQcY4UknAHeoq41gQ39raGFs3OfCJzvsTgnGASAcDPbtUnKglieNujAg1CXVpqEus6fdfI1tao6tEUzzO2AHU8wwQMjcHZjQTUEgljDDPkQeoPcGq7xFxfZ6QzW8I+JuxnKKflQ/wDcf8VG8a6lFpcAtYEja/uAXd+8aknp69QKzpQynAJKHf5jkiglNa4k1LUQ73t0ywjpFF8q+2O/3zUdY2D3Vr8dcY5c/wBGPsB5mmWqMREijoW3/KrBHEl5w5bRI/IpjCOynp2b/NBT+IJINQhla2tJZWtlJN0vyqnmPX26VWik3h83igj1FX7ibibTbTR7jQtMtlaGRPClkHX1qgC5RlEbBge5oLTwvY6deDDs8lyF+aOUcoHqMdR61MXkF3orxscyWrfST1U+Wajy1sGsdT08eGU5QyZ8sDB9xVu4jlim0SdWA+VQQfXO1A/0Diy9tY42EpurUj6HO49Ae1X7SNYtNWi5rZyHAy0T7MtYjwxMfiXtychlyB7VOi+Sxv4liufCus5QA7j39KiZ0tWlrfTG2w12oXhvW01e2IcKlzHtIg6H1HpU0dqlUUVzIo+1AHpR1qN1a5eG3vXGSLa2MwUEjnPzdcf8f1pnw/eXEmk2U8ollmkLpLGeUMrKWB/3EbEYOCQeooM24lvDfa7ezk5HilF9Auw/aoyu3LyfEzZhfPiNncdcn1pWwhF3ceExKAfVnr9vOqZMlcdJvbxCYibTqDK8h8aEgfUDkUnpOqyaeJIJlLQOd17qfMfxUje20lpJykFhn5WHTFMruzimBZGIbz7GmPJXJWLVncSWiazqUVqmgLeSPc6ZKh5jlo2b9v4NQ54f1EPg2r48wQf81OPbzQHmAP8AzU1wXdyox48g92NXQd6Ho0tqqS6i6RwowdULdSPOnGt6qLpfhoM+FkFm/vNRDNJM3zs8h9STT6y0i5umBdTGnd2649BQO+E4Ge/efHyRoQT6mnN5pttZ6rJqd/fY5m/or05TjH371M2NvDZW6wwfSNyT1J8zVe17Sr6+1USRSRi3KBeZm3Tz271jm37dxG5eh6dNe5at7+2sxz/PwsXDuqSWesWk6K0kbsFLR4AdW26EjzBrT5Z5JHiiMUsSu2GYkDsTgYPpWccJaYbnVLS3Qf0bfDyH0Xp+ZrUJI1kTlbOM5BB3zW0OC0Rv4+FX4T1mLWdNvdRtXXlhvZIVVD/tGMBh/dgjrvvVrz7/AJU0gsY4XZud25n5yGAALeewGTsOtOcen6UQTntxNvkq2MZ23HkR3FI2GnwafbxwwRqkcS8qIihVRfIKNhT2uZoMY4ltDZa9ewkYHilht2bcfvUYLt7NllCB4ycOhHVe/wB/KtF/ETQ3uYV1S0jZ5IV5ZkUbsnY+uP29qza0jv7mFnn0q+t0G4d4GC4/Lb71TJjrkrNbRxKYmYncLGfhtQtAynnibpvuD/Iqv39ncWbE8xeIn6v5pK2muLCXxIMFDuUP0sKm7bUbe7XlzyOduR9v16Gvn+31Ppt94/ljdm6Z454lDwsWTftSnKp6qD7ivdwsSzN4CBVPlXgGvfxX7lItrW3HaNTotFyp9IA9qdxyYpgppVXrRCQE21eXlz3pp4lOdLjju9Ttbef/AEpZVVwT1BPSgtH4XNd3L6leFSLFmWOEkfWyk8xBx03xV/pKCCO3iSKBFjijUKqIMADyFK0BRRRQcPSqjxpfz2mnw3ELqjm/WJgwDARgktsQR0BJxuRsNyKt5ppd2EN3jxVzhg3QEZByDggjI8+tB4DPBO0KRPJGFDD5h8uSdtz02pQyykHNpJ/7J/NLRRLECFySTkknJP3pSgxzjPRdW03WLrUF055tJncOhto+Z4DgZDKuds5OR571CJyMA6Ab75rfqjdX0Sw1ePkvYAxA+WRTyuvsaDFqKump/h9eRFn065SdOoSX5W/Pp+1QE/DetW+fF02f15QG/YmgixXc06GlaiTgWF1n/wALfxUhZcJ65dsAtkYlPV5m5B/P6UENzY61buEuE5b5477UA0VsPmjTdWk8j6Cp7QeCLTT3W4vX+KuAcgEYRT6Dv96tYGBQdooooCiiigKKKKAooooCiiigK4KKKDp6V4XrRRQe6KKKAooooCiiig//2Q=="/>
          <p:cNvSpPr>
            <a:spLocks noChangeAspect="1" noChangeArrowheads="1"/>
          </p:cNvSpPr>
          <p:nvPr/>
        </p:nvSpPr>
        <p:spPr bwMode="auto">
          <a:xfrm>
            <a:off x="1587502" y="-706437"/>
            <a:ext cx="1095375" cy="1447801"/>
          </a:xfrm>
          <a:prstGeom prst="rect">
            <a:avLst/>
          </a:prstGeom>
          <a:noFill/>
        </p:spPr>
        <p:txBody>
          <a:bodyPr vert="horz" wrap="square" lIns="91440" tIns="45720" rIns="91440" bIns="45720" numCol="1" anchor="t" anchorCtr="0" compatLnSpc="1">
            <a:prstTxWarp prst="textNoShape">
              <a:avLst/>
            </a:prstTxWarp>
          </a:bodyPr>
          <a:lstStyle/>
          <a:p>
            <a:endParaRPr lang="es-ES_tradnl" sz="1400"/>
          </a:p>
        </p:txBody>
      </p:sp>
      <p:grpSp>
        <p:nvGrpSpPr>
          <p:cNvPr id="37" name="36 Grupo"/>
          <p:cNvGrpSpPr/>
          <p:nvPr/>
        </p:nvGrpSpPr>
        <p:grpSpPr>
          <a:xfrm>
            <a:off x="1848857" y="1283697"/>
            <a:ext cx="3071835" cy="4881571"/>
            <a:chOff x="285720" y="142852"/>
            <a:chExt cx="3500462" cy="5595950"/>
          </a:xfrm>
        </p:grpSpPr>
        <p:grpSp>
          <p:nvGrpSpPr>
            <p:cNvPr id="2" name="41 Grupo"/>
            <p:cNvGrpSpPr/>
            <p:nvPr/>
          </p:nvGrpSpPr>
          <p:grpSpPr>
            <a:xfrm>
              <a:off x="1428728" y="142852"/>
              <a:ext cx="2214578" cy="2071702"/>
              <a:chOff x="1357290" y="285728"/>
              <a:chExt cx="2214578" cy="2071702"/>
            </a:xfrm>
          </p:grpSpPr>
          <p:pic>
            <p:nvPicPr>
              <p:cNvPr id="6146" name="Picture 2" descr="http://t3.gstatic.com/images?q=tbn:ANd9GcSlWZnFRrckQihNELhX97fqFTxfgKPPjRt1dz4krdwxpk3R4NKu-A"/>
              <p:cNvPicPr>
                <a:picLocks noChangeAspect="1" noChangeArrowheads="1"/>
              </p:cNvPicPr>
              <p:nvPr/>
            </p:nvPicPr>
            <p:blipFill>
              <a:blip r:embed="rId3" cstate="print"/>
              <a:srcRect/>
              <a:stretch>
                <a:fillRect/>
              </a:stretch>
            </p:blipFill>
            <p:spPr bwMode="auto">
              <a:xfrm>
                <a:off x="1357290" y="285728"/>
                <a:ext cx="1643073" cy="1237063"/>
              </a:xfrm>
              <a:prstGeom prst="rect">
                <a:avLst/>
              </a:prstGeom>
              <a:noFill/>
            </p:spPr>
          </p:pic>
          <p:cxnSp>
            <p:nvCxnSpPr>
              <p:cNvPr id="22" name="21 Conector recto de flecha"/>
              <p:cNvCxnSpPr/>
              <p:nvPr/>
            </p:nvCxnSpPr>
            <p:spPr>
              <a:xfrm rot="16200000" flipH="1">
                <a:off x="2500298" y="1285860"/>
                <a:ext cx="1143008" cy="1000132"/>
              </a:xfrm>
              <a:prstGeom prst="straightConnector1">
                <a:avLst/>
              </a:prstGeom>
              <a:ln w="76200">
                <a:tailEnd type="arrow"/>
              </a:ln>
            </p:spPr>
            <p:style>
              <a:lnRef idx="1">
                <a:schemeClr val="accent2"/>
              </a:lnRef>
              <a:fillRef idx="0">
                <a:schemeClr val="accent2"/>
              </a:fillRef>
              <a:effectRef idx="0">
                <a:schemeClr val="accent2"/>
              </a:effectRef>
              <a:fontRef idx="minor">
                <a:schemeClr val="tx1"/>
              </a:fontRef>
            </p:style>
          </p:cxnSp>
        </p:grpSp>
        <p:grpSp>
          <p:nvGrpSpPr>
            <p:cNvPr id="3" name="42 Grupo"/>
            <p:cNvGrpSpPr/>
            <p:nvPr/>
          </p:nvGrpSpPr>
          <p:grpSpPr>
            <a:xfrm>
              <a:off x="285720" y="1428736"/>
              <a:ext cx="3143272" cy="1266826"/>
              <a:chOff x="285720" y="1643050"/>
              <a:chExt cx="3143272" cy="1266826"/>
            </a:xfrm>
          </p:grpSpPr>
          <p:pic>
            <p:nvPicPr>
              <p:cNvPr id="6148" name="Picture 4" descr="http://t3.gstatic.com/images?q=tbn:ANd9GcRbbLzj-QHTHwE-lYm0PIXpnKWVOBT6spFwdZCnX7kRGnXoSNaxvg"/>
              <p:cNvPicPr>
                <a:picLocks noChangeAspect="1" noChangeArrowheads="1"/>
              </p:cNvPicPr>
              <p:nvPr/>
            </p:nvPicPr>
            <p:blipFill>
              <a:blip r:embed="rId4" cstate="print"/>
              <a:srcRect/>
              <a:stretch>
                <a:fillRect/>
              </a:stretch>
            </p:blipFill>
            <p:spPr bwMode="auto">
              <a:xfrm>
                <a:off x="285720" y="1643050"/>
                <a:ext cx="1266825" cy="1266826"/>
              </a:xfrm>
              <a:prstGeom prst="rect">
                <a:avLst/>
              </a:prstGeom>
              <a:noFill/>
            </p:spPr>
          </p:pic>
          <p:cxnSp>
            <p:nvCxnSpPr>
              <p:cNvPr id="23" name="22 Conector recto de flecha"/>
              <p:cNvCxnSpPr/>
              <p:nvPr/>
            </p:nvCxnSpPr>
            <p:spPr>
              <a:xfrm>
                <a:off x="1714480" y="2428868"/>
                <a:ext cx="1714512" cy="285752"/>
              </a:xfrm>
              <a:prstGeom prst="straightConnector1">
                <a:avLst/>
              </a:prstGeom>
              <a:ln w="76200">
                <a:tailEnd type="arrow"/>
              </a:ln>
            </p:spPr>
            <p:style>
              <a:lnRef idx="1">
                <a:schemeClr val="accent2"/>
              </a:lnRef>
              <a:fillRef idx="0">
                <a:schemeClr val="accent2"/>
              </a:fillRef>
              <a:effectRef idx="0">
                <a:schemeClr val="accent2"/>
              </a:effectRef>
              <a:fontRef idx="minor">
                <a:schemeClr val="tx1"/>
              </a:fontRef>
            </p:style>
          </p:cxnSp>
        </p:grpSp>
        <p:grpSp>
          <p:nvGrpSpPr>
            <p:cNvPr id="4" name="44 Grupo"/>
            <p:cNvGrpSpPr/>
            <p:nvPr/>
          </p:nvGrpSpPr>
          <p:grpSpPr>
            <a:xfrm>
              <a:off x="285720" y="3643314"/>
              <a:ext cx="3071834" cy="1540360"/>
              <a:chOff x="214282" y="4286256"/>
              <a:chExt cx="3071834" cy="1540360"/>
            </a:xfrm>
          </p:grpSpPr>
          <p:pic>
            <p:nvPicPr>
              <p:cNvPr id="6170" name="Picture 26" descr="http://t3.gstatic.com/images?q=tbn:ANd9GcQj6yZFlgjb0TDdW_1Ei2wBEkMpRaHYJhZ4rUPASz7uutyE088YZwvMDgiO4A"/>
              <p:cNvPicPr>
                <a:picLocks noChangeAspect="1" noChangeArrowheads="1"/>
              </p:cNvPicPr>
              <p:nvPr/>
            </p:nvPicPr>
            <p:blipFill>
              <a:blip r:embed="rId5" cstate="print"/>
              <a:srcRect/>
              <a:stretch>
                <a:fillRect/>
              </a:stretch>
            </p:blipFill>
            <p:spPr bwMode="auto">
              <a:xfrm>
                <a:off x="214282" y="4459457"/>
                <a:ext cx="1357322" cy="1367159"/>
              </a:xfrm>
              <a:prstGeom prst="rect">
                <a:avLst/>
              </a:prstGeom>
              <a:noFill/>
            </p:spPr>
          </p:pic>
          <p:cxnSp>
            <p:nvCxnSpPr>
              <p:cNvPr id="26" name="25 Conector recto de flecha"/>
              <p:cNvCxnSpPr>
                <a:stCxn id="6170" idx="3"/>
              </p:cNvCxnSpPr>
              <p:nvPr/>
            </p:nvCxnSpPr>
            <p:spPr>
              <a:xfrm flipV="1">
                <a:off x="1571604" y="4286256"/>
                <a:ext cx="1714512" cy="856781"/>
              </a:xfrm>
              <a:prstGeom prst="straightConnector1">
                <a:avLst/>
              </a:prstGeom>
              <a:ln w="76200">
                <a:tailEnd type="arrow"/>
              </a:ln>
            </p:spPr>
            <p:style>
              <a:lnRef idx="1">
                <a:schemeClr val="accent2"/>
              </a:lnRef>
              <a:fillRef idx="0">
                <a:schemeClr val="accent2"/>
              </a:fillRef>
              <a:effectRef idx="0">
                <a:schemeClr val="accent2"/>
              </a:effectRef>
              <a:fontRef idx="minor">
                <a:schemeClr val="tx1"/>
              </a:fontRef>
            </p:style>
          </p:cxnSp>
        </p:grpSp>
        <p:grpSp>
          <p:nvGrpSpPr>
            <p:cNvPr id="5" name="37 Grupo"/>
            <p:cNvGrpSpPr/>
            <p:nvPr/>
          </p:nvGrpSpPr>
          <p:grpSpPr>
            <a:xfrm>
              <a:off x="357158" y="2786058"/>
              <a:ext cx="3000396" cy="1033724"/>
              <a:chOff x="285720" y="2928934"/>
              <a:chExt cx="3000396" cy="1033724"/>
            </a:xfrm>
          </p:grpSpPr>
          <p:pic>
            <p:nvPicPr>
              <p:cNvPr id="6160" name="Picture 16" descr="http://tecnologia21.com/wp-content/uploads/2010/11/atari-usb-joystick.jpg"/>
              <p:cNvPicPr>
                <a:picLocks noChangeAspect="1" noChangeArrowheads="1"/>
              </p:cNvPicPr>
              <p:nvPr/>
            </p:nvPicPr>
            <p:blipFill>
              <a:blip r:embed="rId6" cstate="print"/>
              <a:srcRect/>
              <a:stretch>
                <a:fillRect/>
              </a:stretch>
            </p:blipFill>
            <p:spPr bwMode="auto">
              <a:xfrm>
                <a:off x="285720" y="2928934"/>
                <a:ext cx="978381" cy="1033724"/>
              </a:xfrm>
              <a:prstGeom prst="rect">
                <a:avLst/>
              </a:prstGeom>
              <a:noFill/>
            </p:spPr>
          </p:pic>
          <p:cxnSp>
            <p:nvCxnSpPr>
              <p:cNvPr id="27" name="26 Conector recto de flecha"/>
              <p:cNvCxnSpPr/>
              <p:nvPr/>
            </p:nvCxnSpPr>
            <p:spPr>
              <a:xfrm>
                <a:off x="1214414" y="2928934"/>
                <a:ext cx="2071702" cy="71431"/>
              </a:xfrm>
              <a:prstGeom prst="straightConnector1">
                <a:avLst/>
              </a:prstGeom>
              <a:ln w="76200">
                <a:tailEnd type="arrow"/>
              </a:ln>
            </p:spPr>
            <p:style>
              <a:lnRef idx="1">
                <a:schemeClr val="accent2"/>
              </a:lnRef>
              <a:fillRef idx="0">
                <a:schemeClr val="accent2"/>
              </a:fillRef>
              <a:effectRef idx="0">
                <a:schemeClr val="accent2"/>
              </a:effectRef>
              <a:fontRef idx="minor">
                <a:schemeClr val="tx1"/>
              </a:fontRef>
            </p:style>
          </p:cxnSp>
        </p:grpSp>
        <p:grpSp>
          <p:nvGrpSpPr>
            <p:cNvPr id="6" name="45 Grupo"/>
            <p:cNvGrpSpPr/>
            <p:nvPr/>
          </p:nvGrpSpPr>
          <p:grpSpPr>
            <a:xfrm>
              <a:off x="1928794" y="3714752"/>
              <a:ext cx="1857388" cy="2024050"/>
              <a:chOff x="1928794" y="4643446"/>
              <a:chExt cx="1857388" cy="2024050"/>
            </a:xfrm>
          </p:grpSpPr>
          <p:pic>
            <p:nvPicPr>
              <p:cNvPr id="6172" name="Picture 28" descr="http://1.bp.blogspot.com/_udtfw-nvQnA/TCzSp4prnrI/AAAAAAAAAV0/peHmJM3jMoQ/s1600/mouse.JPG"/>
              <p:cNvPicPr>
                <a:picLocks noChangeAspect="1" noChangeArrowheads="1"/>
              </p:cNvPicPr>
              <p:nvPr/>
            </p:nvPicPr>
            <p:blipFill>
              <a:blip r:embed="rId7" cstate="print"/>
              <a:srcRect/>
              <a:stretch>
                <a:fillRect/>
              </a:stretch>
            </p:blipFill>
            <p:spPr bwMode="auto">
              <a:xfrm>
                <a:off x="1928794" y="5429264"/>
                <a:ext cx="1393011" cy="1238232"/>
              </a:xfrm>
              <a:prstGeom prst="rect">
                <a:avLst/>
              </a:prstGeom>
              <a:noFill/>
            </p:spPr>
          </p:pic>
          <p:cxnSp>
            <p:nvCxnSpPr>
              <p:cNvPr id="31" name="30 Conector recto de flecha"/>
              <p:cNvCxnSpPr/>
              <p:nvPr/>
            </p:nvCxnSpPr>
            <p:spPr>
              <a:xfrm rot="5400000" flipH="1" flipV="1">
                <a:off x="3107521" y="4750603"/>
                <a:ext cx="785818" cy="571504"/>
              </a:xfrm>
              <a:prstGeom prst="straightConnector1">
                <a:avLst/>
              </a:prstGeom>
              <a:ln w="76200">
                <a:tailEnd type="arrow"/>
              </a:ln>
            </p:spPr>
            <p:style>
              <a:lnRef idx="1">
                <a:schemeClr val="accent2"/>
              </a:lnRef>
              <a:fillRef idx="0">
                <a:schemeClr val="accent2"/>
              </a:fillRef>
              <a:effectRef idx="0">
                <a:schemeClr val="accent2"/>
              </a:effectRef>
              <a:fontRef idx="minor">
                <a:schemeClr val="tx1"/>
              </a:fontRef>
            </p:style>
          </p:cxnSp>
        </p:grpSp>
      </p:grpSp>
      <p:grpSp>
        <p:nvGrpSpPr>
          <p:cNvPr id="38" name="37 Grupo"/>
          <p:cNvGrpSpPr/>
          <p:nvPr/>
        </p:nvGrpSpPr>
        <p:grpSpPr>
          <a:xfrm>
            <a:off x="7383647" y="1823267"/>
            <a:ext cx="2714644" cy="4181496"/>
            <a:chOff x="5500694" y="357166"/>
            <a:chExt cx="3119447" cy="4824438"/>
          </a:xfrm>
        </p:grpSpPr>
        <p:grpSp>
          <p:nvGrpSpPr>
            <p:cNvPr id="7" name="46 Grupo"/>
            <p:cNvGrpSpPr/>
            <p:nvPr/>
          </p:nvGrpSpPr>
          <p:grpSpPr>
            <a:xfrm>
              <a:off x="5500694" y="357166"/>
              <a:ext cx="2867035" cy="2786082"/>
              <a:chOff x="5500694" y="357166"/>
              <a:chExt cx="2867035" cy="2786082"/>
            </a:xfrm>
          </p:grpSpPr>
          <p:pic>
            <p:nvPicPr>
              <p:cNvPr id="6162" name="Picture 18" descr="http://t2.gstatic.com/images?q=tbn:ANd9GcQSspnfPLL-f4iKmqADPz06WHTPF32sFDIBNTpq2gor3Y_1mYDwLTKtuP8Z"/>
              <p:cNvPicPr>
                <a:picLocks noChangeAspect="1" noChangeArrowheads="1"/>
              </p:cNvPicPr>
              <p:nvPr/>
            </p:nvPicPr>
            <p:blipFill>
              <a:blip r:embed="rId8" cstate="print"/>
              <a:srcRect/>
              <a:stretch>
                <a:fillRect/>
              </a:stretch>
            </p:blipFill>
            <p:spPr bwMode="auto">
              <a:xfrm>
                <a:off x="6929454" y="357166"/>
                <a:ext cx="1438275" cy="1276350"/>
              </a:xfrm>
              <a:prstGeom prst="rect">
                <a:avLst/>
              </a:prstGeom>
              <a:noFill/>
            </p:spPr>
          </p:pic>
          <p:cxnSp>
            <p:nvCxnSpPr>
              <p:cNvPr id="33" name="32 Conector recto de flecha"/>
              <p:cNvCxnSpPr/>
              <p:nvPr/>
            </p:nvCxnSpPr>
            <p:spPr>
              <a:xfrm rot="5400000" flipH="1" flipV="1">
                <a:off x="5214942" y="1500174"/>
                <a:ext cx="1928826" cy="135732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8" name="47 Grupo"/>
            <p:cNvGrpSpPr/>
            <p:nvPr/>
          </p:nvGrpSpPr>
          <p:grpSpPr>
            <a:xfrm>
              <a:off x="5643570" y="2071678"/>
              <a:ext cx="2805122" cy="1428760"/>
              <a:chOff x="5643570" y="2071678"/>
              <a:chExt cx="2805122" cy="1428760"/>
            </a:xfrm>
          </p:grpSpPr>
          <p:pic>
            <p:nvPicPr>
              <p:cNvPr id="6166" name="Picture 22" descr="http://t0.gstatic.com/images?q=tbn:ANd9GcSu524KJaLEX_5srn0PONwWNmE1s8yP4gci8DRN95pRgFblT_sG4YlW1sc_dw"/>
              <p:cNvPicPr>
                <a:picLocks noChangeAspect="1" noChangeArrowheads="1"/>
              </p:cNvPicPr>
              <p:nvPr/>
            </p:nvPicPr>
            <p:blipFill>
              <a:blip r:embed="rId9" cstate="print"/>
              <a:srcRect/>
              <a:stretch>
                <a:fillRect/>
              </a:stretch>
            </p:blipFill>
            <p:spPr bwMode="auto">
              <a:xfrm>
                <a:off x="7000892" y="2071678"/>
                <a:ext cx="1447800" cy="1352550"/>
              </a:xfrm>
              <a:prstGeom prst="rect">
                <a:avLst/>
              </a:prstGeom>
              <a:noFill/>
            </p:spPr>
          </p:pic>
          <p:cxnSp>
            <p:nvCxnSpPr>
              <p:cNvPr id="36" name="35 Conector recto de flecha"/>
              <p:cNvCxnSpPr/>
              <p:nvPr/>
            </p:nvCxnSpPr>
            <p:spPr>
              <a:xfrm flipV="1">
                <a:off x="5643570" y="2786058"/>
                <a:ext cx="1285884" cy="714380"/>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grpSp>
          <p:nvGrpSpPr>
            <p:cNvPr id="9" name="48 Grupo"/>
            <p:cNvGrpSpPr/>
            <p:nvPr/>
          </p:nvGrpSpPr>
          <p:grpSpPr>
            <a:xfrm>
              <a:off x="5572132" y="3857628"/>
              <a:ext cx="3048009" cy="1323976"/>
              <a:chOff x="5572132" y="3857628"/>
              <a:chExt cx="3048009" cy="1323976"/>
            </a:xfrm>
          </p:grpSpPr>
          <p:pic>
            <p:nvPicPr>
              <p:cNvPr id="6168" name="Picture 24" descr="http://t2.gstatic.com/images?q=tbn:ANd9GcT1j2KGz8gg08fOSU5Qfikp2D4PyeWN-oSOGq8JD22Ndlic7WXgaEYWXIjYrA"/>
              <p:cNvPicPr>
                <a:picLocks noChangeAspect="1" noChangeArrowheads="1"/>
              </p:cNvPicPr>
              <p:nvPr/>
            </p:nvPicPr>
            <p:blipFill>
              <a:blip r:embed="rId10" cstate="print"/>
              <a:srcRect/>
              <a:stretch>
                <a:fillRect/>
              </a:stretch>
            </p:blipFill>
            <p:spPr bwMode="auto">
              <a:xfrm>
                <a:off x="6858016" y="3857628"/>
                <a:ext cx="1762125" cy="1323976"/>
              </a:xfrm>
              <a:prstGeom prst="rect">
                <a:avLst/>
              </a:prstGeom>
              <a:noFill/>
            </p:spPr>
          </p:pic>
          <p:cxnSp>
            <p:nvCxnSpPr>
              <p:cNvPr id="39" name="38 Conector recto de flecha"/>
              <p:cNvCxnSpPr>
                <a:endCxn id="6168" idx="1"/>
              </p:cNvCxnSpPr>
              <p:nvPr/>
            </p:nvCxnSpPr>
            <p:spPr>
              <a:xfrm>
                <a:off x="5572132" y="4071942"/>
                <a:ext cx="1285884" cy="447674"/>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grpSp>
      <p:sp>
        <p:nvSpPr>
          <p:cNvPr id="34" name="1 Título"/>
          <p:cNvSpPr txBox="1">
            <a:spLocks/>
          </p:cNvSpPr>
          <p:nvPr/>
        </p:nvSpPr>
        <p:spPr>
          <a:xfrm>
            <a:off x="5953124" y="2214555"/>
            <a:ext cx="857256" cy="488968"/>
          </a:xfrm>
          <a:prstGeom prst="rect">
            <a:avLst/>
          </a:prstGeom>
          <a:ln/>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fontScale="92500" lnSpcReduction="20000"/>
          </a:bodyPr>
          <a:lstStyle/>
          <a:p>
            <a:pPr algn="ctr" defTabSz="914377">
              <a:spcBef>
                <a:spcPct val="0"/>
              </a:spcBef>
              <a:defRPr/>
            </a:pPr>
            <a:r>
              <a:rPr lang="es-ES_tradnl" sz="3200" dirty="0" smtClean="0">
                <a:solidFill>
                  <a:srgbClr val="FF0000"/>
                </a:solidFill>
                <a:latin typeface="+mj-lt"/>
                <a:ea typeface="+mj-ea"/>
                <a:cs typeface="+mj-cs"/>
              </a:rPr>
              <a:t>PC</a:t>
            </a:r>
            <a:endParaRPr lang="es-ES_tradnl" sz="3200" dirty="0">
              <a:solidFill>
                <a:srgbClr val="FF0000"/>
              </a:solidFill>
              <a:latin typeface="+mj-lt"/>
              <a:ea typeface="+mj-ea"/>
              <a:cs typeface="+mj-cs"/>
            </a:endParaRPr>
          </a:p>
        </p:txBody>
      </p:sp>
      <p:sp>
        <p:nvSpPr>
          <p:cNvPr id="42" name="41 CuadroTexto"/>
          <p:cNvSpPr txBox="1"/>
          <p:nvPr/>
        </p:nvSpPr>
        <p:spPr>
          <a:xfrm>
            <a:off x="2135189" y="6150114"/>
            <a:ext cx="2643207" cy="707886"/>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_tradnl" sz="2000" b="1" dirty="0">
                <a:latin typeface="Berlin Sans FB Demi" pitchFamily="34" charset="0"/>
              </a:rPr>
              <a:t>       PERIFERICOS  </a:t>
            </a:r>
            <a:br>
              <a:rPr lang="es-ES_tradnl" sz="2000" b="1" dirty="0">
                <a:latin typeface="Berlin Sans FB Demi" pitchFamily="34" charset="0"/>
              </a:rPr>
            </a:br>
            <a:r>
              <a:rPr lang="es-ES_tradnl" sz="2000" b="1" dirty="0">
                <a:latin typeface="Berlin Sans FB Demi" pitchFamily="34" charset="0"/>
              </a:rPr>
              <a:t>      DE  ENTRADA</a:t>
            </a:r>
          </a:p>
        </p:txBody>
      </p:sp>
      <p:sp>
        <p:nvSpPr>
          <p:cNvPr id="44" name="1 Título"/>
          <p:cNvSpPr txBox="1">
            <a:spLocks/>
          </p:cNvSpPr>
          <p:nvPr/>
        </p:nvSpPr>
        <p:spPr>
          <a:xfrm>
            <a:off x="7669695" y="6122501"/>
            <a:ext cx="2649299" cy="714380"/>
          </a:xfrm>
          <a:prstGeom prst="rect">
            <a:avLst/>
          </a:prstGeom>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rmAutofit/>
          </a:bodyPr>
          <a:lstStyle/>
          <a:p>
            <a:pPr algn="ctr" defTabSz="914377">
              <a:spcBef>
                <a:spcPct val="0"/>
              </a:spcBef>
              <a:defRPr/>
            </a:pPr>
            <a:r>
              <a:rPr lang="es-ES_tradnl" sz="2000" b="1" dirty="0">
                <a:solidFill>
                  <a:schemeClr val="bg1"/>
                </a:solidFill>
                <a:latin typeface="+mj-lt"/>
                <a:ea typeface="+mj-ea"/>
                <a:cs typeface="+mj-cs"/>
              </a:rPr>
              <a:t>PERIFERICOS </a:t>
            </a:r>
            <a:br>
              <a:rPr lang="es-ES_tradnl" sz="2000" b="1" dirty="0">
                <a:solidFill>
                  <a:schemeClr val="bg1"/>
                </a:solidFill>
                <a:latin typeface="+mj-lt"/>
                <a:ea typeface="+mj-ea"/>
                <a:cs typeface="+mj-cs"/>
              </a:rPr>
            </a:br>
            <a:r>
              <a:rPr lang="es-ES_tradnl" sz="2000" b="1" dirty="0">
                <a:solidFill>
                  <a:schemeClr val="bg1"/>
                </a:solidFill>
                <a:latin typeface="+mj-lt"/>
                <a:ea typeface="+mj-ea"/>
                <a:cs typeface="+mj-cs"/>
              </a:rPr>
              <a:t>DE SALIDA</a:t>
            </a:r>
          </a:p>
        </p:txBody>
      </p:sp>
      <p:sp>
        <p:nvSpPr>
          <p:cNvPr id="35" name="34 Rectángulo"/>
          <p:cNvSpPr/>
          <p:nvPr/>
        </p:nvSpPr>
        <p:spPr>
          <a:xfrm>
            <a:off x="5012806" y="1484784"/>
            <a:ext cx="2370841" cy="400110"/>
          </a:xfrm>
          <a:prstGeom prst="rect">
            <a:avLst/>
          </a:prstGeom>
          <a:noFill/>
        </p:spPr>
        <p:txBody>
          <a:bodyPr wrap="none" lIns="91440" tIns="45720" rIns="91440" bIns="45720">
            <a:spAutoFit/>
          </a:bodyPr>
          <a:lstStyle/>
          <a:p>
            <a:pPr algn="ctr"/>
            <a:r>
              <a:rPr lang="es-ES" sz="2000" b="1" cap="all" dirty="0">
                <a:ln w="9000" cmpd="sng">
                  <a:solidFill>
                    <a:schemeClr val="accent4">
                      <a:shade val="50000"/>
                      <a:satMod val="120000"/>
                    </a:schemeClr>
                  </a:solidFill>
                  <a:prstDash val="solid"/>
                </a:ln>
                <a:solidFill>
                  <a:srgbClr val="00B0F0"/>
                </a:solidFill>
                <a:effectLst>
                  <a:reflection blurRad="12700" stA="28000" endPos="45000" dist="1000" dir="5400000" sy="-100000" algn="bl" rotWithShape="0"/>
                </a:effectLst>
              </a:rPr>
              <a:t>COMPUTADORA</a:t>
            </a:r>
          </a:p>
        </p:txBody>
      </p:sp>
      <p:pic>
        <p:nvPicPr>
          <p:cNvPr id="41" name="Picture 5"/>
          <p:cNvPicPr>
            <a:picLocks noChangeAspect="1" noChangeArrowheads="1"/>
          </p:cNvPicPr>
          <p:nvPr/>
        </p:nvPicPr>
        <p:blipFill>
          <a:blip r:embed="rId11" cstate="print">
            <a:clrChange>
              <a:clrFrom>
                <a:srgbClr val="FFFFFF"/>
              </a:clrFrom>
              <a:clrTo>
                <a:srgbClr val="FFFFFF">
                  <a:alpha val="0"/>
                </a:srgbClr>
              </a:clrTo>
            </a:clrChange>
          </a:blip>
          <a:srcRect t="5483" b="85727"/>
          <a:stretch>
            <a:fillRect/>
          </a:stretch>
        </p:blipFill>
        <p:spPr bwMode="auto">
          <a:xfrm>
            <a:off x="1106892" y="724075"/>
            <a:ext cx="10549719" cy="500067"/>
          </a:xfrm>
          <a:prstGeom prst="rect">
            <a:avLst/>
          </a:prstGeom>
          <a:noFill/>
        </p:spPr>
      </p:pic>
      <p:sp>
        <p:nvSpPr>
          <p:cNvPr id="10" name="CuadroTexto 9"/>
          <p:cNvSpPr txBox="1"/>
          <p:nvPr/>
        </p:nvSpPr>
        <p:spPr>
          <a:xfrm>
            <a:off x="436728" y="124950"/>
            <a:ext cx="11382233" cy="461665"/>
          </a:xfrm>
          <a:prstGeom prst="rect">
            <a:avLst/>
          </a:prstGeom>
          <a:solidFill>
            <a:srgbClr val="FFC000"/>
          </a:solidFill>
          <a:ln>
            <a:solidFill>
              <a:srgbClr val="FFC000"/>
            </a:solidFill>
          </a:ln>
        </p:spPr>
        <p:txBody>
          <a:bodyPr wrap="square" rtlCol="0">
            <a:spAutoFit/>
          </a:bodyPr>
          <a:lstStyle/>
          <a:p>
            <a:pPr algn="ctr"/>
            <a:r>
              <a:rPr lang="es-AR" sz="2400" b="1" dirty="0" smtClean="0">
                <a:solidFill>
                  <a:schemeClr val="accent1">
                    <a:lumMod val="75000"/>
                  </a:schemeClr>
                </a:solidFill>
              </a:rPr>
              <a:t>EL HARDWARE </a:t>
            </a:r>
            <a:endParaRPr lang="es-AR" sz="2400" b="1" dirty="0">
              <a:solidFill>
                <a:schemeClr val="accent1">
                  <a:lumMod val="75000"/>
                </a:schemeClr>
              </a:solidFill>
            </a:endParaRPr>
          </a:p>
        </p:txBody>
      </p:sp>
    </p:spTree>
    <p:extLst>
      <p:ext uri="{BB962C8B-B14F-4D97-AF65-F5344CB8AC3E}">
        <p14:creationId xmlns:p14="http://schemas.microsoft.com/office/powerpoint/2010/main" val="423876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1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09005" y="1711234"/>
            <a:ext cx="2715808" cy="923330"/>
          </a:xfrm>
          <a:prstGeom prst="rect">
            <a:avLst/>
          </a:prstGeom>
          <a:noFill/>
        </p:spPr>
        <p:txBody>
          <a:bodyPr wrap="none" rtlCol="0">
            <a:spAutoFit/>
          </a:bodyPr>
          <a:lstStyle/>
          <a:p>
            <a:r>
              <a:rPr lang="es-AR" sz="5400" i="1" dirty="0" smtClean="0">
                <a:effectLst>
                  <a:outerShdw blurRad="38100" dist="38100" dir="2700000" algn="tl">
                    <a:srgbClr val="000000">
                      <a:alpha val="43137"/>
                    </a:srgbClr>
                  </a:outerShdw>
                </a:effectLst>
              </a:rPr>
              <a:t>DESAFIO:</a:t>
            </a:r>
            <a:endParaRPr lang="es-AR" sz="5400" i="1" dirty="0">
              <a:effectLst>
                <a:outerShdw blurRad="38100" dist="38100" dir="2700000" algn="tl">
                  <a:srgbClr val="000000">
                    <a:alpha val="43137"/>
                  </a:srgbClr>
                </a:outerShdw>
              </a:effectLst>
            </a:endParaRPr>
          </a:p>
        </p:txBody>
      </p:sp>
      <p:pic>
        <p:nvPicPr>
          <p:cNvPr id="5" name="Imagen 4"/>
          <p:cNvPicPr>
            <a:picLocks noChangeAspect="1"/>
          </p:cNvPicPr>
          <p:nvPr/>
        </p:nvPicPr>
        <p:blipFill rotWithShape="1">
          <a:blip r:embed="rId2"/>
          <a:srcRect l="19011" t="43839" r="22859" b="23660"/>
          <a:stretch/>
        </p:blipFill>
        <p:spPr>
          <a:xfrm>
            <a:off x="209005" y="2634564"/>
            <a:ext cx="11982995" cy="3766677"/>
          </a:xfrm>
          <a:prstGeom prst="rect">
            <a:avLst/>
          </a:prstGeom>
        </p:spPr>
      </p:pic>
      <p:sp>
        <p:nvSpPr>
          <p:cNvPr id="6" name="Rectángulo 5"/>
          <p:cNvSpPr/>
          <p:nvPr/>
        </p:nvSpPr>
        <p:spPr>
          <a:xfrm>
            <a:off x="713465" y="-154691"/>
            <a:ext cx="10660612"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Expresiones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0179825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09005" y="1711234"/>
            <a:ext cx="2715808" cy="923330"/>
          </a:xfrm>
          <a:prstGeom prst="rect">
            <a:avLst/>
          </a:prstGeom>
          <a:noFill/>
        </p:spPr>
        <p:txBody>
          <a:bodyPr wrap="none" rtlCol="0">
            <a:spAutoFit/>
          </a:bodyPr>
          <a:lstStyle/>
          <a:p>
            <a:r>
              <a:rPr lang="es-AR" sz="5400" i="1" dirty="0" smtClean="0">
                <a:effectLst>
                  <a:outerShdw blurRad="38100" dist="38100" dir="2700000" algn="tl">
                    <a:srgbClr val="000000">
                      <a:alpha val="43137"/>
                    </a:srgbClr>
                  </a:outerShdw>
                </a:effectLst>
              </a:rPr>
              <a:t>DESAFIO:</a:t>
            </a:r>
            <a:endParaRPr lang="es-AR" sz="5400" i="1" dirty="0">
              <a:effectLst>
                <a:outerShdw blurRad="38100" dist="38100" dir="2700000" algn="tl">
                  <a:srgbClr val="000000">
                    <a:alpha val="43137"/>
                  </a:srgbClr>
                </a:outerShdw>
              </a:effectLst>
            </a:endParaRPr>
          </a:p>
        </p:txBody>
      </p:sp>
      <p:pic>
        <p:nvPicPr>
          <p:cNvPr id="2" name="Imagen 1"/>
          <p:cNvPicPr>
            <a:picLocks noChangeAspect="1"/>
          </p:cNvPicPr>
          <p:nvPr/>
        </p:nvPicPr>
        <p:blipFill rotWithShape="1">
          <a:blip r:embed="rId2"/>
          <a:srcRect l="28951" t="15982" r="6092" b="69375"/>
          <a:stretch/>
        </p:blipFill>
        <p:spPr>
          <a:xfrm>
            <a:off x="-1" y="2481942"/>
            <a:ext cx="12162161" cy="1541417"/>
          </a:xfrm>
          <a:prstGeom prst="rect">
            <a:avLst/>
          </a:prstGeom>
        </p:spPr>
      </p:pic>
      <p:sp>
        <p:nvSpPr>
          <p:cNvPr id="6" name="Rectángulo 5"/>
          <p:cNvSpPr/>
          <p:nvPr/>
        </p:nvSpPr>
        <p:spPr>
          <a:xfrm>
            <a:off x="713465" y="-154691"/>
            <a:ext cx="10660612" cy="1323439"/>
          </a:xfrm>
          <a:prstGeom prst="rect">
            <a:avLst/>
          </a:prstGeom>
          <a:noFill/>
        </p:spPr>
        <p:txBody>
          <a:bodyPr wrap="none" lIns="91440" tIns="45720" rIns="91440" bIns="45720">
            <a:spAutoFit/>
          </a:bodyPr>
          <a:lstStyle/>
          <a:p>
            <a:pPr algn="ctr"/>
            <a:r>
              <a:rPr lang="es-ES" sz="8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xpreciones</a:t>
            </a: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0373129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13465" y="-154691"/>
            <a:ext cx="10660612"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Expresiones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Imagen 5"/>
          <p:cNvPicPr>
            <a:picLocks noChangeAspect="1"/>
          </p:cNvPicPr>
          <p:nvPr/>
        </p:nvPicPr>
        <p:blipFill rotWithShape="1">
          <a:blip r:embed="rId2"/>
          <a:srcRect l="15026" t="15893" r="24358" b="63036"/>
          <a:stretch/>
        </p:blipFill>
        <p:spPr>
          <a:xfrm>
            <a:off x="235130" y="1489164"/>
            <a:ext cx="11863412" cy="2351315"/>
          </a:xfrm>
          <a:prstGeom prst="rect">
            <a:avLst/>
          </a:prstGeom>
        </p:spPr>
      </p:pic>
    </p:spTree>
    <p:extLst>
      <p:ext uri="{BB962C8B-B14F-4D97-AF65-F5344CB8AC3E}">
        <p14:creationId xmlns:p14="http://schemas.microsoft.com/office/powerpoint/2010/main" val="34812147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13465" y="-154691"/>
            <a:ext cx="10660612"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Expresiones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1178" t="36874" r="19145" b="9554"/>
          <a:stretch/>
        </p:blipFill>
        <p:spPr>
          <a:xfrm>
            <a:off x="-2137" y="1586759"/>
            <a:ext cx="12194137" cy="5271241"/>
          </a:xfrm>
          <a:prstGeom prst="rect">
            <a:avLst/>
          </a:prstGeom>
        </p:spPr>
      </p:pic>
    </p:spTree>
    <p:extLst>
      <p:ext uri="{BB962C8B-B14F-4D97-AF65-F5344CB8AC3E}">
        <p14:creationId xmlns:p14="http://schemas.microsoft.com/office/powerpoint/2010/main" val="8663366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13465" y="-154691"/>
            <a:ext cx="10660612"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Expresiones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Imagen 2"/>
          <p:cNvPicPr>
            <a:picLocks noChangeAspect="1"/>
          </p:cNvPicPr>
          <p:nvPr/>
        </p:nvPicPr>
        <p:blipFill rotWithShape="1">
          <a:blip r:embed="rId2"/>
          <a:srcRect l="4151" t="43305" r="4487" b="14196"/>
          <a:stretch/>
        </p:blipFill>
        <p:spPr>
          <a:xfrm>
            <a:off x="5122" y="3540033"/>
            <a:ext cx="12186878" cy="3187338"/>
          </a:xfrm>
          <a:prstGeom prst="rect">
            <a:avLst/>
          </a:prstGeom>
        </p:spPr>
      </p:pic>
      <p:pic>
        <p:nvPicPr>
          <p:cNvPr id="1026" name="Picture 2" descr="Resultado de imagen para desaf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806" y="1319347"/>
            <a:ext cx="3331028" cy="222068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326570" y="2037805"/>
            <a:ext cx="2715808" cy="923330"/>
          </a:xfrm>
          <a:prstGeom prst="rect">
            <a:avLst/>
          </a:prstGeom>
          <a:noFill/>
        </p:spPr>
        <p:txBody>
          <a:bodyPr wrap="none" rtlCol="0">
            <a:spAutoFit/>
          </a:bodyPr>
          <a:lstStyle/>
          <a:p>
            <a:r>
              <a:rPr lang="es-AR" sz="5400" i="1" dirty="0" smtClean="0">
                <a:effectLst>
                  <a:outerShdw blurRad="38100" dist="38100" dir="2700000" algn="tl">
                    <a:srgbClr val="000000">
                      <a:alpha val="43137"/>
                    </a:srgbClr>
                  </a:outerShdw>
                </a:effectLst>
              </a:rPr>
              <a:t>DESAFIO:</a:t>
            </a:r>
            <a:endParaRPr lang="es-AR" sz="5400" i="1" dirty="0">
              <a:effectLst>
                <a:outerShdw blurRad="38100" dist="38100" dir="2700000" algn="tl">
                  <a:srgbClr val="000000">
                    <a:alpha val="43137"/>
                  </a:srgbClr>
                </a:outerShdw>
              </a:effectLst>
            </a:endParaRPr>
          </a:p>
        </p:txBody>
      </p:sp>
      <p:pic>
        <p:nvPicPr>
          <p:cNvPr id="1028" name="Picture 4" descr="Resultado de imagen para hipotenusa"/>
          <p:cNvPicPr>
            <a:picLocks noChangeAspect="1" noChangeArrowheads="1"/>
          </p:cNvPicPr>
          <p:nvPr/>
        </p:nvPicPr>
        <p:blipFill rotWithShape="1">
          <a:blip r:embed="rId4">
            <a:extLst>
              <a:ext uri="{28A0092B-C50C-407E-A947-70E740481C1C}">
                <a14:useLocalDpi xmlns:a14="http://schemas.microsoft.com/office/drawing/2010/main" val="0"/>
              </a:ext>
            </a:extLst>
          </a:blip>
          <a:srcRect l="12706" t="9445" r="17884" b="22562"/>
          <a:stretch/>
        </p:blipFill>
        <p:spPr bwMode="auto">
          <a:xfrm>
            <a:off x="10088812" y="1835726"/>
            <a:ext cx="2103188" cy="170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6079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13465" y="-154691"/>
            <a:ext cx="10660612"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Expresiones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CuadroTexto 5"/>
          <p:cNvSpPr txBox="1"/>
          <p:nvPr/>
        </p:nvSpPr>
        <p:spPr>
          <a:xfrm>
            <a:off x="248193" y="969395"/>
            <a:ext cx="5071901" cy="923330"/>
          </a:xfrm>
          <a:prstGeom prst="rect">
            <a:avLst/>
          </a:prstGeom>
          <a:noFill/>
        </p:spPr>
        <p:txBody>
          <a:bodyPr wrap="none" rtlCol="0">
            <a:spAutoFit/>
          </a:bodyPr>
          <a:lstStyle/>
          <a:p>
            <a:r>
              <a:rPr lang="es-AR" sz="5400" i="1" dirty="0" smtClean="0">
                <a:effectLst>
                  <a:outerShdw blurRad="38100" dist="38100" dir="2700000" algn="tl">
                    <a:srgbClr val="000000">
                      <a:alpha val="43137"/>
                    </a:srgbClr>
                  </a:outerShdw>
                </a:effectLst>
              </a:rPr>
              <a:t>Librería &lt;</a:t>
            </a:r>
            <a:r>
              <a:rPr lang="es-AR" sz="5400" i="1" dirty="0" err="1" smtClean="0">
                <a:effectLst>
                  <a:outerShdw blurRad="38100" dist="38100" dir="2700000" algn="tl">
                    <a:srgbClr val="000000">
                      <a:alpha val="43137"/>
                    </a:srgbClr>
                  </a:outerShdw>
                </a:effectLst>
              </a:rPr>
              <a:t>math.h</a:t>
            </a:r>
            <a:r>
              <a:rPr lang="es-AR" sz="5400" i="1" dirty="0" smtClean="0">
                <a:effectLst>
                  <a:outerShdw blurRad="38100" dist="38100" dir="2700000" algn="tl">
                    <a:srgbClr val="000000">
                      <a:alpha val="43137"/>
                    </a:srgbClr>
                  </a:outerShdw>
                </a:effectLst>
              </a:rPr>
              <a:t>&gt;:</a:t>
            </a:r>
            <a:endParaRPr lang="es-AR" sz="5400" i="1" dirty="0">
              <a:effectLst>
                <a:outerShdw blurRad="38100" dist="38100" dir="2700000" algn="tl">
                  <a:srgbClr val="000000">
                    <a:alpha val="43137"/>
                  </a:srgbClr>
                </a:outerShdw>
              </a:effectLst>
            </a:endParaRPr>
          </a:p>
        </p:txBody>
      </p:sp>
      <p:pic>
        <p:nvPicPr>
          <p:cNvPr id="2050" name="Picture 2" descr="Resultado de imagen para MATH.H"/>
          <p:cNvPicPr>
            <a:picLocks noChangeAspect="1" noChangeArrowheads="1"/>
          </p:cNvPicPr>
          <p:nvPr/>
        </p:nvPicPr>
        <p:blipFill rotWithShape="1">
          <a:blip r:embed="rId2">
            <a:extLst>
              <a:ext uri="{28A0092B-C50C-407E-A947-70E740481C1C}">
                <a14:useLocalDpi xmlns:a14="http://schemas.microsoft.com/office/drawing/2010/main" val="0"/>
              </a:ext>
            </a:extLst>
          </a:blip>
          <a:srcRect l="3727" t="8557" r="2987" b="2490"/>
          <a:stretch/>
        </p:blipFill>
        <p:spPr bwMode="auto">
          <a:xfrm>
            <a:off x="1345474" y="1727877"/>
            <a:ext cx="7184572" cy="51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3523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13465" y="-154691"/>
            <a:ext cx="10660612"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Expresiones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4693" t="15804" r="34305" b="69375"/>
          <a:stretch/>
        </p:blipFill>
        <p:spPr>
          <a:xfrm>
            <a:off x="0" y="1528354"/>
            <a:ext cx="12192000" cy="1992002"/>
          </a:xfrm>
          <a:prstGeom prst="rect">
            <a:avLst/>
          </a:prstGeom>
        </p:spPr>
      </p:pic>
      <p:pic>
        <p:nvPicPr>
          <p:cNvPr id="4" name="Imagen 3"/>
          <p:cNvPicPr>
            <a:picLocks noChangeAspect="1"/>
          </p:cNvPicPr>
          <p:nvPr/>
        </p:nvPicPr>
        <p:blipFill rotWithShape="1">
          <a:blip r:embed="rId3"/>
          <a:srcRect l="77542" t="22054" r="2579" b="65267"/>
          <a:stretch/>
        </p:blipFill>
        <p:spPr>
          <a:xfrm>
            <a:off x="2595175" y="3624858"/>
            <a:ext cx="6692517" cy="2399845"/>
          </a:xfrm>
          <a:prstGeom prst="rect">
            <a:avLst/>
          </a:prstGeom>
        </p:spPr>
      </p:pic>
    </p:spTree>
    <p:extLst>
      <p:ext uri="{BB962C8B-B14F-4D97-AF65-F5344CB8AC3E}">
        <p14:creationId xmlns:p14="http://schemas.microsoft.com/office/powerpoint/2010/main" val="31865216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13465" y="-154691"/>
            <a:ext cx="10660612"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Expresiones matemáticas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Imagen 2"/>
          <p:cNvPicPr>
            <a:picLocks noChangeAspect="1"/>
          </p:cNvPicPr>
          <p:nvPr/>
        </p:nvPicPr>
        <p:blipFill rotWithShape="1">
          <a:blip r:embed="rId2"/>
          <a:srcRect l="11581" t="22768" r="34606" b="33661"/>
          <a:stretch/>
        </p:blipFill>
        <p:spPr>
          <a:xfrm>
            <a:off x="0" y="1332411"/>
            <a:ext cx="12192000" cy="5550089"/>
          </a:xfrm>
          <a:prstGeom prst="rect">
            <a:avLst/>
          </a:prstGeom>
        </p:spPr>
      </p:pic>
    </p:spTree>
    <p:extLst>
      <p:ext uri="{BB962C8B-B14F-4D97-AF65-F5344CB8AC3E}">
        <p14:creationId xmlns:p14="http://schemas.microsoft.com/office/powerpoint/2010/main" val="19418601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12" name="Grupo 11"/>
          <p:cNvGrpSpPr/>
          <p:nvPr/>
        </p:nvGrpSpPr>
        <p:grpSpPr>
          <a:xfrm>
            <a:off x="1018901" y="1531809"/>
            <a:ext cx="2677888" cy="4738363"/>
            <a:chOff x="4676501" y="1832254"/>
            <a:chExt cx="2090058" cy="4217361"/>
          </a:xfrm>
        </p:grpSpPr>
        <p:sp>
          <p:nvSpPr>
            <p:cNvPr id="2" name="Terminador 1"/>
            <p:cNvSpPr/>
            <p:nvPr/>
          </p:nvSpPr>
          <p:spPr>
            <a:xfrm>
              <a:off x="4918163" y="1832254"/>
              <a:ext cx="1606731" cy="5225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smtClean="0">
                  <a:effectLst>
                    <a:outerShdw blurRad="38100" dist="38100" dir="2700000" algn="tl">
                      <a:srgbClr val="000000">
                        <a:alpha val="43137"/>
                      </a:srgbClr>
                    </a:outerShdw>
                  </a:effectLst>
                </a:rPr>
                <a:t>inicio</a:t>
              </a:r>
              <a:endParaRPr lang="es-AR" sz="2800" dirty="0">
                <a:effectLst>
                  <a:outerShdw blurRad="38100" dist="38100" dir="2700000" algn="tl">
                    <a:srgbClr val="000000">
                      <a:alpha val="43137"/>
                    </a:srgbClr>
                  </a:outerShdw>
                </a:effectLst>
              </a:endParaRPr>
            </a:p>
          </p:txBody>
        </p:sp>
        <p:sp>
          <p:nvSpPr>
            <p:cNvPr id="4" name="Proceso predefinido 3"/>
            <p:cNvSpPr/>
            <p:nvPr/>
          </p:nvSpPr>
          <p:spPr>
            <a:xfrm>
              <a:off x="4676502" y="2684795"/>
              <a:ext cx="2090057" cy="65314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smtClean="0"/>
                <a:t>INSTRUCCIÓN 1</a:t>
              </a:r>
              <a:endParaRPr lang="es-AR" sz="1600" dirty="0"/>
            </a:p>
          </p:txBody>
        </p:sp>
        <p:sp>
          <p:nvSpPr>
            <p:cNvPr id="7" name="Proceso predefinido 6"/>
            <p:cNvSpPr/>
            <p:nvPr/>
          </p:nvSpPr>
          <p:spPr>
            <a:xfrm>
              <a:off x="4676501" y="3589587"/>
              <a:ext cx="2090057" cy="65314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smtClean="0"/>
                <a:t>INSTRUCCIÓN 2</a:t>
              </a:r>
              <a:endParaRPr lang="es-AR" sz="1600" dirty="0"/>
            </a:p>
          </p:txBody>
        </p:sp>
        <p:sp>
          <p:nvSpPr>
            <p:cNvPr id="8" name="Proceso predefinido 7"/>
            <p:cNvSpPr/>
            <p:nvPr/>
          </p:nvSpPr>
          <p:spPr>
            <a:xfrm>
              <a:off x="4676501" y="4527413"/>
              <a:ext cx="2090057" cy="65314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smtClean="0"/>
                <a:t>INSTRUCCIÓN 3</a:t>
              </a:r>
              <a:endParaRPr lang="es-AR" sz="1600" dirty="0"/>
            </a:p>
          </p:txBody>
        </p:sp>
        <p:sp>
          <p:nvSpPr>
            <p:cNvPr id="9" name="Terminador 8"/>
            <p:cNvSpPr/>
            <p:nvPr/>
          </p:nvSpPr>
          <p:spPr>
            <a:xfrm>
              <a:off x="4918162" y="5527101"/>
              <a:ext cx="1606731" cy="5225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smtClean="0">
                  <a:effectLst>
                    <a:outerShdw blurRad="38100" dist="38100" dir="2700000" algn="tl">
                      <a:srgbClr val="000000">
                        <a:alpha val="43137"/>
                      </a:srgbClr>
                    </a:outerShdw>
                  </a:effectLst>
                </a:rPr>
                <a:t>FIN</a:t>
              </a:r>
              <a:endParaRPr lang="es-AR" sz="2800" dirty="0">
                <a:effectLst>
                  <a:outerShdw blurRad="38100" dist="38100" dir="2700000" algn="tl">
                    <a:srgbClr val="000000">
                      <a:alpha val="43137"/>
                    </a:srgbClr>
                  </a:outerShdw>
                </a:effectLst>
              </a:endParaRPr>
            </a:p>
          </p:txBody>
        </p:sp>
        <p:cxnSp>
          <p:nvCxnSpPr>
            <p:cNvPr id="10" name="Conector recto de flecha 9"/>
            <p:cNvCxnSpPr>
              <a:stCxn id="2" idx="2"/>
              <a:endCxn id="4" idx="0"/>
            </p:cNvCxnSpPr>
            <p:nvPr/>
          </p:nvCxnSpPr>
          <p:spPr>
            <a:xfrm>
              <a:off x="5721529" y="2354768"/>
              <a:ext cx="2" cy="3300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721528" y="3298749"/>
              <a:ext cx="2" cy="3300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5721528" y="4242729"/>
              <a:ext cx="2" cy="3300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5721525" y="5197074"/>
              <a:ext cx="2" cy="3300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6" name="Cerrar llave 15"/>
          <p:cNvSpPr/>
          <p:nvPr/>
        </p:nvSpPr>
        <p:spPr>
          <a:xfrm>
            <a:off x="4002437" y="2489671"/>
            <a:ext cx="418011" cy="3062043"/>
          </a:xfrm>
          <a:prstGeom prst="righ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7" name="CuadroTexto 16"/>
          <p:cNvSpPr txBox="1"/>
          <p:nvPr/>
        </p:nvSpPr>
        <p:spPr>
          <a:xfrm>
            <a:off x="4598126" y="3683726"/>
            <a:ext cx="6441700" cy="646331"/>
          </a:xfrm>
          <a:prstGeom prst="rect">
            <a:avLst/>
          </a:prstGeom>
          <a:noFill/>
        </p:spPr>
        <p:txBody>
          <a:bodyPr wrap="none" rtlCol="0">
            <a:spAutoFit/>
          </a:bodyPr>
          <a:lstStyle/>
          <a:p>
            <a:r>
              <a:rPr lang="es-AR" dirty="0" smtClean="0"/>
              <a:t>SE EJECUTAN LAS INSTRUCCIONES DE FORMA SECUENCIAL </a:t>
            </a:r>
          </a:p>
          <a:p>
            <a:r>
              <a:rPr lang="es-AR" dirty="0" smtClean="0"/>
              <a:t>UNA POR UNA</a:t>
            </a:r>
            <a:endParaRPr lang="es-AR" dirty="0"/>
          </a:p>
        </p:txBody>
      </p:sp>
    </p:spTree>
    <p:extLst>
      <p:ext uri="{BB962C8B-B14F-4D97-AF65-F5344CB8AC3E}">
        <p14:creationId xmlns:p14="http://schemas.microsoft.com/office/powerpoint/2010/main" val="2809502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0" name="Picture 2" descr="https://desarrolloweb.com/articulos/images/algoritmos/ordinograma_si_dob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654" y="1842179"/>
            <a:ext cx="9158243" cy="427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794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7.png"/>
          <p:cNvPicPr/>
          <p:nvPr/>
        </p:nvPicPr>
        <p:blipFill rotWithShape="1">
          <a:blip r:embed="rId3" cstate="print"/>
          <a:srcRect l="27757" t="41820" r="18340" b="35137"/>
          <a:stretch/>
        </p:blipFill>
        <p:spPr>
          <a:xfrm>
            <a:off x="1299561" y="2897065"/>
            <a:ext cx="8704247" cy="3960935"/>
          </a:xfrm>
          <a:prstGeom prst="rect">
            <a:avLst/>
          </a:prstGeom>
          <a:ln/>
        </p:spPr>
      </p:pic>
      <p:sp>
        <p:nvSpPr>
          <p:cNvPr id="3" name="2 Rectángulo"/>
          <p:cNvSpPr/>
          <p:nvPr/>
        </p:nvSpPr>
        <p:spPr>
          <a:xfrm>
            <a:off x="614149" y="-51708"/>
            <a:ext cx="11577851" cy="707886"/>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a:spAutoFit/>
          </a:bodyPr>
          <a:lstStyle/>
          <a:p>
            <a:r>
              <a:rPr lang="es-AR" sz="4000" b="1" dirty="0">
                <a:solidFill>
                  <a:schemeClr val="tx1"/>
                </a:solidFill>
                <a:effectLst>
                  <a:outerShdw blurRad="38100" dist="38100" dir="2700000" algn="tl">
                    <a:srgbClr val="000000">
                      <a:alpha val="43137"/>
                    </a:srgbClr>
                  </a:outerShdw>
                </a:effectLst>
                <a:latin typeface="Calibri"/>
                <a:ea typeface="Calibri"/>
                <a:cs typeface="Calibri"/>
                <a:sym typeface="Calibri"/>
              </a:rPr>
              <a:t>Relación entre un Ser  Humano y </a:t>
            </a:r>
            <a:r>
              <a:rPr lang="es-AR" sz="4000" b="1" dirty="0" smtClean="0">
                <a:solidFill>
                  <a:schemeClr val="tx1"/>
                </a:solidFill>
                <a:effectLst>
                  <a:outerShdw blurRad="38100" dist="38100" dir="2700000" algn="tl">
                    <a:srgbClr val="000000">
                      <a:alpha val="43137"/>
                    </a:srgbClr>
                  </a:outerShdw>
                </a:effectLst>
                <a:latin typeface="Calibri"/>
                <a:ea typeface="Calibri"/>
                <a:cs typeface="Calibri"/>
                <a:sym typeface="Calibri"/>
              </a:rPr>
              <a:t>la computadora</a:t>
            </a:r>
            <a:endParaRPr lang="es-AR" sz="4000" b="1" dirty="0">
              <a:solidFill>
                <a:schemeClr val="tx1"/>
              </a:solidFill>
              <a:effectLst>
                <a:outerShdw blurRad="38100" dist="38100" dir="2700000" algn="tl">
                  <a:srgbClr val="000000">
                    <a:alpha val="43137"/>
                  </a:srgbClr>
                </a:outerShdw>
              </a:effectLst>
              <a:latin typeface="Calibri"/>
              <a:ea typeface="Calibri"/>
              <a:cs typeface="Calibri"/>
              <a:sym typeface="Calibri"/>
            </a:endParaRPr>
          </a:p>
        </p:txBody>
      </p:sp>
      <p:pic>
        <p:nvPicPr>
          <p:cNvPr id="5" name="image37.png"/>
          <p:cNvPicPr/>
          <p:nvPr/>
        </p:nvPicPr>
        <p:blipFill rotWithShape="1">
          <a:blip r:embed="rId3" cstate="print"/>
          <a:srcRect l="34843" t="28063" r="20054" b="66899"/>
          <a:stretch/>
        </p:blipFill>
        <p:spPr>
          <a:xfrm>
            <a:off x="1299562" y="2121228"/>
            <a:ext cx="8704246" cy="775837"/>
          </a:xfrm>
          <a:prstGeom prst="rect">
            <a:avLst/>
          </a:prstGeom>
          <a:ln/>
        </p:spPr>
      </p:pic>
      <p:pic>
        <p:nvPicPr>
          <p:cNvPr id="19458" name="Picture 2" descr="Resultado de imagen para humano vs pc"/>
          <p:cNvPicPr>
            <a:picLocks noChangeAspect="1" noChangeArrowheads="1"/>
          </p:cNvPicPr>
          <p:nvPr/>
        </p:nvPicPr>
        <p:blipFill rotWithShape="1">
          <a:blip r:embed="rId4">
            <a:extLst>
              <a:ext uri="{28A0092B-C50C-407E-A947-70E740481C1C}">
                <a14:useLocalDpi xmlns:a14="http://schemas.microsoft.com/office/drawing/2010/main" val="0"/>
              </a:ext>
            </a:extLst>
          </a:blip>
          <a:srcRect l="29764" t="37376" r="29425" b="36575"/>
          <a:stretch/>
        </p:blipFill>
        <p:spPr bwMode="auto">
          <a:xfrm>
            <a:off x="4367284" y="596743"/>
            <a:ext cx="2388358" cy="152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8042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1681" t="19018" r="55589" b="59018"/>
          <a:stretch/>
        </p:blipFill>
        <p:spPr>
          <a:xfrm>
            <a:off x="388932" y="2560319"/>
            <a:ext cx="11390597" cy="4297681"/>
          </a:xfrm>
          <a:prstGeom prst="rect">
            <a:avLst/>
          </a:prstGeom>
        </p:spPr>
      </p:pic>
      <p:sp>
        <p:nvSpPr>
          <p:cNvPr id="3" name="CuadroTexto 2"/>
          <p:cNvSpPr txBox="1"/>
          <p:nvPr/>
        </p:nvSpPr>
        <p:spPr>
          <a:xfrm>
            <a:off x="882153" y="1168748"/>
            <a:ext cx="10404156" cy="1200329"/>
          </a:xfrm>
          <a:prstGeom prst="rect">
            <a:avLst/>
          </a:prstGeom>
          <a:solidFill>
            <a:schemeClr val="accent2">
              <a:lumMod val="40000"/>
              <a:lumOff val="60000"/>
            </a:schemeClr>
          </a:solidFill>
        </p:spPr>
        <p:txBody>
          <a:bodyPr wrap="square" rtlCol="0">
            <a:spAutoFit/>
          </a:bodyPr>
          <a:lstStyle/>
          <a:p>
            <a:r>
              <a:rPr lang="es-AR" sz="3600" dirty="0" smtClean="0">
                <a:latin typeface="Arial" panose="020B0604020202020204" pitchFamily="34" charset="0"/>
                <a:cs typeface="Arial" panose="020B0604020202020204" pitchFamily="34" charset="0"/>
              </a:rPr>
              <a:t>Si se da la condición se ejecuta la instrucción 1 y si no se da la condición ejecuto la instrucción 2 </a:t>
            </a:r>
            <a:endParaRPr lang="es-A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79282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Imagen 3"/>
          <p:cNvPicPr>
            <a:picLocks noChangeAspect="1"/>
          </p:cNvPicPr>
          <p:nvPr/>
        </p:nvPicPr>
        <p:blipFill rotWithShape="1">
          <a:blip r:embed="rId2"/>
          <a:srcRect l="11381" t="33303" r="27277" b="9197"/>
          <a:stretch/>
        </p:blipFill>
        <p:spPr>
          <a:xfrm>
            <a:off x="733724" y="1261153"/>
            <a:ext cx="10620103" cy="5596847"/>
          </a:xfrm>
          <a:prstGeom prst="rect">
            <a:avLst/>
          </a:prstGeom>
        </p:spPr>
      </p:pic>
    </p:spTree>
    <p:extLst>
      <p:ext uri="{BB962C8B-B14F-4D97-AF65-F5344CB8AC3E}">
        <p14:creationId xmlns:p14="http://schemas.microsoft.com/office/powerpoint/2010/main" val="31604649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1381" t="16518" r="29555" b="16339"/>
          <a:stretch/>
        </p:blipFill>
        <p:spPr>
          <a:xfrm>
            <a:off x="0" y="1168748"/>
            <a:ext cx="8901754" cy="5689252"/>
          </a:xfrm>
          <a:prstGeom prst="rect">
            <a:avLst/>
          </a:prstGeom>
        </p:spPr>
      </p:pic>
      <p:sp>
        <p:nvSpPr>
          <p:cNvPr id="3" name="CuadroTexto 2"/>
          <p:cNvSpPr txBox="1"/>
          <p:nvPr/>
        </p:nvSpPr>
        <p:spPr>
          <a:xfrm>
            <a:off x="7436225" y="2232212"/>
            <a:ext cx="4504764" cy="1384995"/>
          </a:xfrm>
          <a:prstGeom prst="rect">
            <a:avLst/>
          </a:prstGeom>
          <a:solidFill>
            <a:schemeClr val="accent2">
              <a:lumMod val="40000"/>
              <a:lumOff val="60000"/>
            </a:schemeClr>
          </a:solidFill>
        </p:spPr>
        <p:txBody>
          <a:bodyPr wrap="square" rtlCol="0">
            <a:spAutoFit/>
          </a:bodyPr>
          <a:lstStyle/>
          <a:p>
            <a:r>
              <a:rPr lang="es-AR" sz="2800" dirty="0" smtClean="0"/>
              <a:t>¿Cómo mejorar el algoritmo</a:t>
            </a:r>
          </a:p>
          <a:p>
            <a:r>
              <a:rPr lang="es-AR" sz="2800" dirty="0" smtClean="0"/>
              <a:t>Para que reconozca si los dos</a:t>
            </a:r>
          </a:p>
          <a:p>
            <a:r>
              <a:rPr lang="es-AR" sz="2800" dirty="0" smtClean="0"/>
              <a:t>Números son iguales?</a:t>
            </a:r>
            <a:endParaRPr lang="es-AR" sz="2800" dirty="0"/>
          </a:p>
        </p:txBody>
      </p:sp>
    </p:spTree>
    <p:extLst>
      <p:ext uri="{BB962C8B-B14F-4D97-AF65-F5344CB8AC3E}">
        <p14:creationId xmlns:p14="http://schemas.microsoft.com/office/powerpoint/2010/main" val="50592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Imagen 5"/>
          <p:cNvPicPr>
            <a:picLocks noChangeAspect="1"/>
          </p:cNvPicPr>
          <p:nvPr/>
        </p:nvPicPr>
        <p:blipFill rotWithShape="1">
          <a:blip r:embed="rId2"/>
          <a:srcRect l="11079" t="16339" r="31092" b="19910"/>
          <a:stretch/>
        </p:blipFill>
        <p:spPr>
          <a:xfrm>
            <a:off x="0" y="1120238"/>
            <a:ext cx="9183188" cy="5691664"/>
          </a:xfrm>
          <a:prstGeom prst="rect">
            <a:avLst/>
          </a:prstGeom>
        </p:spPr>
      </p:pic>
      <p:sp>
        <p:nvSpPr>
          <p:cNvPr id="7" name="CuadroTexto 6"/>
          <p:cNvSpPr txBox="1"/>
          <p:nvPr/>
        </p:nvSpPr>
        <p:spPr>
          <a:xfrm>
            <a:off x="7436225" y="2232212"/>
            <a:ext cx="4504764" cy="1384995"/>
          </a:xfrm>
          <a:prstGeom prst="rect">
            <a:avLst/>
          </a:prstGeom>
          <a:solidFill>
            <a:schemeClr val="accent2">
              <a:lumMod val="40000"/>
              <a:lumOff val="60000"/>
            </a:schemeClr>
          </a:solidFill>
        </p:spPr>
        <p:txBody>
          <a:bodyPr wrap="square" rtlCol="0">
            <a:spAutoFit/>
          </a:bodyPr>
          <a:lstStyle/>
          <a:p>
            <a:r>
              <a:rPr lang="es-AR" sz="2800" dirty="0" smtClean="0"/>
              <a:t>¿Qué pasaría si ingresamos el número 0, como lo resolvemos?</a:t>
            </a:r>
            <a:endParaRPr lang="es-AR" sz="2800" dirty="0"/>
          </a:p>
        </p:txBody>
      </p:sp>
    </p:spTree>
    <p:extLst>
      <p:ext uri="{BB962C8B-B14F-4D97-AF65-F5344CB8AC3E}">
        <p14:creationId xmlns:p14="http://schemas.microsoft.com/office/powerpoint/2010/main" val="293290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Imagen 6"/>
          <p:cNvPicPr>
            <a:picLocks noChangeAspect="1"/>
          </p:cNvPicPr>
          <p:nvPr/>
        </p:nvPicPr>
        <p:blipFill rotWithShape="1">
          <a:blip r:embed="rId2"/>
          <a:srcRect l="11381" t="19553" r="26373" b="27054"/>
          <a:stretch/>
        </p:blipFill>
        <p:spPr>
          <a:xfrm>
            <a:off x="251692" y="1168748"/>
            <a:ext cx="11797111" cy="5689252"/>
          </a:xfrm>
          <a:prstGeom prst="rect">
            <a:avLst/>
          </a:prstGeom>
        </p:spPr>
      </p:pic>
    </p:spTree>
    <p:extLst>
      <p:ext uri="{BB962C8B-B14F-4D97-AF65-F5344CB8AC3E}">
        <p14:creationId xmlns:p14="http://schemas.microsoft.com/office/powerpoint/2010/main" val="9416236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Imagen 2"/>
          <p:cNvPicPr>
            <a:picLocks noChangeAspect="1"/>
          </p:cNvPicPr>
          <p:nvPr/>
        </p:nvPicPr>
        <p:blipFill rotWithShape="1">
          <a:blip r:embed="rId2"/>
          <a:srcRect l="11178" t="15446" r="23161" b="19911"/>
          <a:stretch/>
        </p:blipFill>
        <p:spPr>
          <a:xfrm>
            <a:off x="862148" y="1297736"/>
            <a:ext cx="10045337" cy="5560264"/>
          </a:xfrm>
          <a:prstGeom prst="rect">
            <a:avLst/>
          </a:prstGeom>
        </p:spPr>
      </p:pic>
    </p:spTree>
    <p:extLst>
      <p:ext uri="{BB962C8B-B14F-4D97-AF65-F5344CB8AC3E}">
        <p14:creationId xmlns:p14="http://schemas.microsoft.com/office/powerpoint/2010/main" val="18885642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1079" t="16518" r="17839" b="14732"/>
          <a:stretch/>
        </p:blipFill>
        <p:spPr>
          <a:xfrm>
            <a:off x="720662" y="1068738"/>
            <a:ext cx="10646228" cy="5789262"/>
          </a:xfrm>
          <a:prstGeom prst="rect">
            <a:avLst/>
          </a:prstGeom>
        </p:spPr>
      </p:pic>
    </p:spTree>
    <p:extLst>
      <p:ext uri="{BB962C8B-B14F-4D97-AF65-F5344CB8AC3E}">
        <p14:creationId xmlns:p14="http://schemas.microsoft.com/office/powerpoint/2010/main" val="15459053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Imagen 2"/>
          <p:cNvPicPr>
            <a:picLocks noChangeAspect="1"/>
          </p:cNvPicPr>
          <p:nvPr/>
        </p:nvPicPr>
        <p:blipFill rotWithShape="1">
          <a:blip r:embed="rId2"/>
          <a:srcRect l="14593" t="15804" r="40429" b="71339"/>
          <a:stretch/>
        </p:blipFill>
        <p:spPr>
          <a:xfrm>
            <a:off x="12" y="1305729"/>
            <a:ext cx="12191988" cy="1959429"/>
          </a:xfrm>
          <a:prstGeom prst="rect">
            <a:avLst/>
          </a:prstGeom>
        </p:spPr>
      </p:pic>
      <p:pic>
        <p:nvPicPr>
          <p:cNvPr id="1026" name="Picture 2" descr="Resultado de imagen para cajero automati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616" y="2881372"/>
            <a:ext cx="7428320" cy="397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263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607833" y="-154691"/>
            <a:ext cx="10871887"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condicionales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1581" t="23840" r="42236" b="15804"/>
          <a:stretch/>
        </p:blipFill>
        <p:spPr>
          <a:xfrm>
            <a:off x="607833" y="1168748"/>
            <a:ext cx="7742768" cy="5689252"/>
          </a:xfrm>
          <a:prstGeom prst="rect">
            <a:avLst/>
          </a:prstGeom>
        </p:spPr>
      </p:pic>
    </p:spTree>
    <p:extLst>
      <p:ext uri="{BB962C8B-B14F-4D97-AF65-F5344CB8AC3E}">
        <p14:creationId xmlns:p14="http://schemas.microsoft.com/office/powerpoint/2010/main" val="39037929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Imagen 3"/>
          <p:cNvPicPr>
            <a:picLocks noChangeAspect="1"/>
          </p:cNvPicPr>
          <p:nvPr/>
        </p:nvPicPr>
        <p:blipFill rotWithShape="1">
          <a:blip r:embed="rId2"/>
          <a:srcRect l="11983" t="15447" r="59605" b="64375"/>
          <a:stretch/>
        </p:blipFill>
        <p:spPr>
          <a:xfrm>
            <a:off x="0" y="3447254"/>
            <a:ext cx="8541954" cy="3410746"/>
          </a:xfrm>
          <a:prstGeom prst="rect">
            <a:avLst/>
          </a:prstGeom>
        </p:spPr>
      </p:pic>
      <p:sp>
        <p:nvSpPr>
          <p:cNvPr id="6" name="Rectángulo 5"/>
          <p:cNvSpPr/>
          <p:nvPr/>
        </p:nvSpPr>
        <p:spPr>
          <a:xfrm>
            <a:off x="291736" y="1877594"/>
            <a:ext cx="11464835" cy="1569660"/>
          </a:xfrm>
          <a:prstGeom prst="rect">
            <a:avLst/>
          </a:prstGeom>
        </p:spPr>
        <p:txBody>
          <a:bodyPr wrap="square">
            <a:spAutoFit/>
          </a:bodyPr>
          <a:lstStyle/>
          <a:p>
            <a:r>
              <a:rPr lang="es-MX" sz="3200" dirty="0">
                <a:solidFill>
                  <a:schemeClr val="accent1">
                    <a:lumMod val="75000"/>
                  </a:schemeClr>
                </a:solidFill>
                <a:latin typeface="Lato" panose="020F0502020204030203" pitchFamily="34" charset="0"/>
              </a:rPr>
              <a:t>Los ciclos </a:t>
            </a:r>
            <a:r>
              <a:rPr lang="es-MX" sz="3200" b="1" dirty="0" err="1">
                <a:solidFill>
                  <a:schemeClr val="accent1">
                    <a:lumMod val="75000"/>
                  </a:schemeClr>
                </a:solidFill>
                <a:latin typeface="Lato" panose="020F0502020204030203" pitchFamily="34" charset="0"/>
              </a:rPr>
              <a:t>while</a:t>
            </a:r>
            <a:r>
              <a:rPr lang="es-MX" sz="3200" dirty="0">
                <a:solidFill>
                  <a:schemeClr val="accent1">
                    <a:lumMod val="75000"/>
                  </a:schemeClr>
                </a:solidFill>
                <a:latin typeface="Lato" panose="020F0502020204030203" pitchFamily="34" charset="0"/>
              </a:rPr>
              <a:t> son también una estructura cíclica, que nos permite ejecutar una o varias líneas de código de manera </a:t>
            </a:r>
            <a:r>
              <a:rPr lang="es-MX" sz="3200" dirty="0" smtClean="0">
                <a:solidFill>
                  <a:schemeClr val="accent1">
                    <a:lumMod val="75000"/>
                  </a:schemeClr>
                </a:solidFill>
                <a:latin typeface="Lato" panose="020F0502020204030203" pitchFamily="34" charset="0"/>
              </a:rPr>
              <a:t>repetitiva hasta que la expresión lógica es falsa.</a:t>
            </a:r>
            <a:endParaRPr lang="es-AR" sz="3200" dirty="0">
              <a:solidFill>
                <a:schemeClr val="accent1">
                  <a:lumMod val="75000"/>
                </a:schemeClr>
              </a:solidFill>
            </a:endParaRPr>
          </a:p>
        </p:txBody>
      </p:sp>
    </p:spTree>
    <p:extLst>
      <p:ext uri="{BB962C8B-B14F-4D97-AF65-F5344CB8AC3E}">
        <p14:creationId xmlns:p14="http://schemas.microsoft.com/office/powerpoint/2010/main" val="32396599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0" y="5097366"/>
            <a:ext cx="12192000" cy="1740126"/>
          </a:xfrm>
          <a:solidFill>
            <a:schemeClr val="accent6">
              <a:lumMod val="60000"/>
              <a:lumOff val="40000"/>
            </a:schemeClr>
          </a:solidFill>
          <a:ln>
            <a:solidFill>
              <a:srgbClr val="FFC000"/>
            </a:solidFill>
          </a:ln>
        </p:spPr>
        <p:txBody>
          <a:bodyPr>
            <a:noAutofit/>
          </a:bodyPr>
          <a:lstStyle/>
          <a:p>
            <a:r>
              <a:rPr lang="es-AR" sz="2800" dirty="0" smtClean="0">
                <a:solidFill>
                  <a:schemeClr val="tx1"/>
                </a:solidFill>
              </a:rPr>
              <a:t>Los </a:t>
            </a:r>
            <a:r>
              <a:rPr lang="es-AR" sz="2800" b="1" dirty="0" smtClean="0">
                <a:solidFill>
                  <a:schemeClr val="tx1"/>
                </a:solidFill>
              </a:rPr>
              <a:t>Dispositivos de entrada</a:t>
            </a:r>
            <a:r>
              <a:rPr lang="es-AR" sz="2800" dirty="0" smtClean="0">
                <a:solidFill>
                  <a:schemeClr val="tx1"/>
                </a:solidFill>
              </a:rPr>
              <a:t>, también llamados </a:t>
            </a:r>
            <a:r>
              <a:rPr lang="es-AR" sz="2800" b="1" dirty="0" smtClean="0">
                <a:solidFill>
                  <a:schemeClr val="tx1"/>
                </a:solidFill>
              </a:rPr>
              <a:t>SENSORES</a:t>
            </a:r>
            <a:r>
              <a:rPr lang="es-AR" sz="2800" dirty="0" smtClean="0">
                <a:solidFill>
                  <a:schemeClr val="tx1"/>
                </a:solidFill>
              </a:rPr>
              <a:t>, son dispositivos electrónicos que captan los parámetros externos del medio ambiente del Robot  y los convierten en electricidad para enviarla al «cerebro» del robot. </a:t>
            </a:r>
          </a:p>
          <a:p>
            <a:endParaRPr lang="es-AR" sz="2800" dirty="0">
              <a:solidFill>
                <a:schemeClr val="tx1"/>
              </a:solidFill>
            </a:endParaRPr>
          </a:p>
        </p:txBody>
      </p:sp>
      <p:pic>
        <p:nvPicPr>
          <p:cNvPr id="4" name="image49.gif" descr="Arco_reflejo.gif"/>
          <p:cNvPicPr/>
          <p:nvPr/>
        </p:nvPicPr>
        <p:blipFill>
          <a:blip r:embed="rId2" cstate="print"/>
          <a:srcRect/>
          <a:stretch>
            <a:fillRect/>
          </a:stretch>
        </p:blipFill>
        <p:spPr>
          <a:xfrm>
            <a:off x="1325218" y="629511"/>
            <a:ext cx="7941612" cy="4467855"/>
          </a:xfrm>
          <a:prstGeom prst="rect">
            <a:avLst/>
          </a:prstGeom>
          <a:ln/>
        </p:spPr>
      </p:pic>
      <p:sp>
        <p:nvSpPr>
          <p:cNvPr id="6" name="5 Rectángulo"/>
          <p:cNvSpPr/>
          <p:nvPr/>
        </p:nvSpPr>
        <p:spPr>
          <a:xfrm>
            <a:off x="1847528" y="0"/>
            <a:ext cx="6264696" cy="769441"/>
          </a:xfrm>
          <a:prstGeom prst="rect">
            <a:avLst/>
          </a:prstGeom>
        </p:spPr>
        <p:txBody>
          <a:bodyPr wrap="square">
            <a:spAutoFit/>
          </a:bodyPr>
          <a:lstStyle/>
          <a:p>
            <a:r>
              <a:rPr lang="es-AR" sz="4400" dirty="0">
                <a:solidFill>
                  <a:srgbClr val="C00000"/>
                </a:solidFill>
                <a:latin typeface="Calibri"/>
                <a:ea typeface="Calibri"/>
                <a:cs typeface="Calibri"/>
                <a:sym typeface="Calibri"/>
              </a:rPr>
              <a:t>Analicemos esta imagen…</a:t>
            </a:r>
          </a:p>
        </p:txBody>
      </p:sp>
    </p:spTree>
    <p:extLst>
      <p:ext uri="{BB962C8B-B14F-4D97-AF65-F5344CB8AC3E}">
        <p14:creationId xmlns:p14="http://schemas.microsoft.com/office/powerpoint/2010/main" val="320272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ssolv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1481" t="27590" r="57697" b="39553"/>
          <a:stretch/>
        </p:blipFill>
        <p:spPr>
          <a:xfrm>
            <a:off x="1240971" y="1815736"/>
            <a:ext cx="8412903" cy="5042264"/>
          </a:xfrm>
          <a:prstGeom prst="rect">
            <a:avLst/>
          </a:prstGeom>
        </p:spPr>
      </p:pic>
    </p:spTree>
    <p:extLst>
      <p:ext uri="{BB962C8B-B14F-4D97-AF65-F5344CB8AC3E}">
        <p14:creationId xmlns:p14="http://schemas.microsoft.com/office/powerpoint/2010/main" val="31026915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Imagen 2"/>
          <p:cNvPicPr>
            <a:picLocks noChangeAspect="1"/>
          </p:cNvPicPr>
          <p:nvPr/>
        </p:nvPicPr>
        <p:blipFill rotWithShape="1">
          <a:blip r:embed="rId2"/>
          <a:srcRect l="2712" r="12552" b="87054"/>
          <a:stretch/>
        </p:blipFill>
        <p:spPr>
          <a:xfrm>
            <a:off x="0" y="3833948"/>
            <a:ext cx="12241611" cy="1051560"/>
          </a:xfrm>
          <a:prstGeom prst="rect">
            <a:avLst/>
          </a:prstGeom>
        </p:spPr>
      </p:pic>
      <p:sp>
        <p:nvSpPr>
          <p:cNvPr id="4" name="CuadroTexto 3"/>
          <p:cNvSpPr txBox="1"/>
          <p:nvPr/>
        </p:nvSpPr>
        <p:spPr>
          <a:xfrm>
            <a:off x="222067" y="2132016"/>
            <a:ext cx="11430001" cy="954107"/>
          </a:xfrm>
          <a:prstGeom prst="rect">
            <a:avLst/>
          </a:prstGeom>
          <a:solidFill>
            <a:schemeClr val="accent2"/>
          </a:solidFill>
          <a:ln>
            <a:solidFill>
              <a:schemeClr val="accent1"/>
            </a:solidFill>
          </a:ln>
        </p:spPr>
        <p:txBody>
          <a:bodyPr wrap="square" rtlCol="0">
            <a:spAutoFit/>
          </a:bodyPr>
          <a:lstStyle/>
          <a:p>
            <a:r>
              <a:rPr lang="es-AR" sz="2800" b="1" dirty="0" smtClean="0">
                <a:effectLst>
                  <a:outerShdw blurRad="38100" dist="38100" dir="2700000" algn="tl">
                    <a:srgbClr val="000000">
                      <a:alpha val="43137"/>
                    </a:srgbClr>
                  </a:outerShdw>
                </a:effectLst>
              </a:rPr>
              <a:t>Cada vez que creamos un programa o archivo fuente lo haremos creando un archivo con extensión .CPP </a:t>
            </a:r>
            <a:endParaRPr lang="es-AR" sz="2800" b="1" dirty="0">
              <a:effectLst>
                <a:outerShdw blurRad="38100" dist="38100" dir="2700000" algn="tl">
                  <a:srgbClr val="000000">
                    <a:alpha val="43137"/>
                  </a:srgbClr>
                </a:outerShdw>
              </a:effectLst>
            </a:endParaRPr>
          </a:p>
        </p:txBody>
      </p:sp>
      <p:cxnSp>
        <p:nvCxnSpPr>
          <p:cNvPr id="7" name="Conector recto de flecha 6"/>
          <p:cNvCxnSpPr/>
          <p:nvPr/>
        </p:nvCxnSpPr>
        <p:spPr>
          <a:xfrm flipH="1">
            <a:off x="418010" y="3106795"/>
            <a:ext cx="5519057" cy="9111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328775" y="5763396"/>
            <a:ext cx="11430001" cy="954107"/>
          </a:xfrm>
          <a:prstGeom prst="rect">
            <a:avLst/>
          </a:prstGeom>
          <a:solidFill>
            <a:srgbClr val="FFC000"/>
          </a:solidFill>
          <a:ln>
            <a:solidFill>
              <a:schemeClr val="accent1"/>
            </a:solidFill>
          </a:ln>
        </p:spPr>
        <p:txBody>
          <a:bodyPr wrap="square" rtlCol="0">
            <a:spAutoFit/>
          </a:bodyPr>
          <a:lstStyle/>
          <a:p>
            <a:r>
              <a:rPr lang="es-AR" sz="2800" b="1" dirty="0" smtClean="0">
                <a:effectLst>
                  <a:outerShdw blurRad="38100" dist="38100" dir="2700000" algn="tl">
                    <a:srgbClr val="000000">
                      <a:alpha val="43137"/>
                    </a:srgbClr>
                  </a:outerShdw>
                </a:effectLst>
              </a:rPr>
              <a:t>Al compilar el proyecto se va a crear un archivo ejecutable que será en definitiva el programa que el usuario usará, su </a:t>
            </a:r>
            <a:r>
              <a:rPr lang="es-AR" sz="2800" b="1" dirty="0" err="1" smtClean="0">
                <a:effectLst>
                  <a:outerShdw blurRad="38100" dist="38100" dir="2700000" algn="tl">
                    <a:srgbClr val="000000">
                      <a:alpha val="43137"/>
                    </a:srgbClr>
                  </a:outerShdw>
                </a:effectLst>
              </a:rPr>
              <a:t>extencion</a:t>
            </a:r>
            <a:r>
              <a:rPr lang="es-AR" sz="2800" b="1" dirty="0" smtClean="0">
                <a:effectLst>
                  <a:outerShdw blurRad="38100" dist="38100" dir="2700000" algn="tl">
                    <a:srgbClr val="000000">
                      <a:alpha val="43137"/>
                    </a:srgbClr>
                  </a:outerShdw>
                </a:effectLst>
              </a:rPr>
              <a:t> es .EXE </a:t>
            </a:r>
            <a:endParaRPr lang="es-AR" sz="2800" b="1" dirty="0">
              <a:effectLst>
                <a:outerShdw blurRad="38100" dist="38100" dir="2700000" algn="tl">
                  <a:srgbClr val="000000">
                    <a:alpha val="43137"/>
                  </a:srgbClr>
                </a:outerShdw>
              </a:effectLst>
            </a:endParaRPr>
          </a:p>
        </p:txBody>
      </p:sp>
      <p:cxnSp>
        <p:nvCxnSpPr>
          <p:cNvPr id="10" name="Conector recto de flecha 9"/>
          <p:cNvCxnSpPr/>
          <p:nvPr/>
        </p:nvCxnSpPr>
        <p:spPr>
          <a:xfrm flipH="1" flipV="1">
            <a:off x="418010" y="4745059"/>
            <a:ext cx="5826036" cy="88827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3058026" y="4091776"/>
            <a:ext cx="8725402" cy="646331"/>
          </a:xfrm>
          <a:prstGeom prst="rect">
            <a:avLst/>
          </a:prstGeom>
          <a:solidFill>
            <a:schemeClr val="accent5">
              <a:lumMod val="60000"/>
              <a:lumOff val="40000"/>
            </a:schemeClr>
          </a:solidFill>
        </p:spPr>
        <p:txBody>
          <a:bodyPr wrap="none" rtlCol="0">
            <a:spAutoFit/>
          </a:bodyPr>
          <a:lstStyle/>
          <a:p>
            <a:r>
              <a:rPr lang="es-AR" sz="3600" dirty="0" smtClean="0"/>
              <a:t>Hagamos el intento de ejecutar el archivo.exe</a:t>
            </a:r>
            <a:endParaRPr lang="es-AR" sz="3600" dirty="0"/>
          </a:p>
        </p:txBody>
      </p:sp>
    </p:spTree>
    <p:extLst>
      <p:ext uri="{BB962C8B-B14F-4D97-AF65-F5344CB8AC3E}">
        <p14:creationId xmlns:p14="http://schemas.microsoft.com/office/powerpoint/2010/main" val="355193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642284" y="171880"/>
            <a:ext cx="11430001" cy="1384995"/>
          </a:xfrm>
          <a:prstGeom prst="rect">
            <a:avLst/>
          </a:prstGeom>
          <a:solidFill>
            <a:srgbClr val="FFC000"/>
          </a:solidFill>
          <a:ln>
            <a:solidFill>
              <a:schemeClr val="accent1"/>
            </a:solidFill>
          </a:ln>
        </p:spPr>
        <p:txBody>
          <a:bodyPr wrap="square" rtlCol="0">
            <a:spAutoFit/>
          </a:bodyPr>
          <a:lstStyle/>
          <a:p>
            <a:r>
              <a:rPr lang="es-AR" sz="2800" b="1" dirty="0" smtClean="0">
                <a:effectLst>
                  <a:outerShdw blurRad="38100" dist="38100" dir="2700000" algn="tl">
                    <a:srgbClr val="000000">
                      <a:alpha val="43137"/>
                    </a:srgbClr>
                  </a:outerShdw>
                </a:effectLst>
              </a:rPr>
              <a:t>Al ejecutar el archivo.EXE veremos que se abre una ventana y se cierra automáticamente,  para evitarlo deberemos incluir una nueva librería para evitarlo</a:t>
            </a:r>
            <a:endParaRPr lang="es-AR" sz="2800" b="1" dirty="0">
              <a:effectLst>
                <a:outerShdw blurRad="38100" dist="38100" dir="2700000" algn="tl">
                  <a:srgbClr val="000000">
                    <a:alpha val="43137"/>
                  </a:srgbClr>
                </a:outerShdw>
              </a:effectLst>
            </a:endParaRPr>
          </a:p>
        </p:txBody>
      </p:sp>
      <p:sp>
        <p:nvSpPr>
          <p:cNvPr id="2" name="CuadroTexto 1"/>
          <p:cNvSpPr txBox="1"/>
          <p:nvPr/>
        </p:nvSpPr>
        <p:spPr>
          <a:xfrm>
            <a:off x="418867" y="1802205"/>
            <a:ext cx="3328668" cy="523220"/>
          </a:xfrm>
          <a:prstGeom prst="rect">
            <a:avLst/>
          </a:prstGeom>
          <a:noFill/>
        </p:spPr>
        <p:txBody>
          <a:bodyPr wrap="none" rtlCol="0">
            <a:spAutoFit/>
          </a:bodyPr>
          <a:lstStyle/>
          <a:p>
            <a:r>
              <a:rPr lang="es-AR" sz="2800" b="1" dirty="0" smtClean="0">
                <a:effectLst>
                  <a:outerShdw blurRad="38100" dist="38100" dir="2700000" algn="tl">
                    <a:srgbClr val="000000">
                      <a:alpha val="43137"/>
                    </a:srgbClr>
                  </a:outerShdw>
                </a:effectLst>
              </a:rPr>
              <a:t>#</a:t>
            </a:r>
            <a:r>
              <a:rPr lang="es-AR" sz="2800" b="1" dirty="0" err="1" smtClean="0">
                <a:effectLst>
                  <a:outerShdw blurRad="38100" dist="38100" dir="2700000" algn="tl">
                    <a:srgbClr val="000000">
                      <a:alpha val="43137"/>
                    </a:srgbClr>
                  </a:outerShdw>
                </a:effectLst>
              </a:rPr>
              <a:t>include</a:t>
            </a:r>
            <a:r>
              <a:rPr lang="es-AR" sz="2800" b="1" dirty="0" smtClean="0">
                <a:effectLst>
                  <a:outerShdw blurRad="38100" dist="38100" dir="2700000" algn="tl">
                    <a:srgbClr val="000000">
                      <a:alpha val="43137"/>
                    </a:srgbClr>
                  </a:outerShdw>
                </a:effectLst>
              </a:rPr>
              <a:t> &lt;</a:t>
            </a:r>
            <a:r>
              <a:rPr lang="es-AR" sz="2800" b="1" dirty="0" err="1" smtClean="0">
                <a:effectLst>
                  <a:outerShdw blurRad="38100" dist="38100" dir="2700000" algn="tl">
                    <a:srgbClr val="000000">
                      <a:alpha val="43137"/>
                    </a:srgbClr>
                  </a:outerShdw>
                </a:effectLst>
              </a:rPr>
              <a:t>conio.h</a:t>
            </a:r>
            <a:r>
              <a:rPr lang="es-AR" sz="2800" b="1" dirty="0" smtClean="0">
                <a:effectLst>
                  <a:outerShdw blurRad="38100" dist="38100" dir="2700000" algn="tl">
                    <a:srgbClr val="000000">
                      <a:alpha val="43137"/>
                    </a:srgbClr>
                  </a:outerShdw>
                </a:effectLst>
              </a:rPr>
              <a:t>&gt;</a:t>
            </a:r>
            <a:endParaRPr lang="es-AR" sz="2800" b="1" dirty="0">
              <a:effectLst>
                <a:outerShdw blurRad="38100" dist="38100" dir="2700000" algn="tl">
                  <a:srgbClr val="000000">
                    <a:alpha val="43137"/>
                  </a:srgbClr>
                </a:outerShdw>
              </a:effectLst>
            </a:endParaRPr>
          </a:p>
        </p:txBody>
      </p:sp>
      <p:sp>
        <p:nvSpPr>
          <p:cNvPr id="6" name="Rectángulo 5"/>
          <p:cNvSpPr/>
          <p:nvPr/>
        </p:nvSpPr>
        <p:spPr>
          <a:xfrm>
            <a:off x="301145" y="2233985"/>
            <a:ext cx="11771140" cy="1200329"/>
          </a:xfrm>
          <a:prstGeom prst="rect">
            <a:avLst/>
          </a:prstGeom>
        </p:spPr>
        <p:txBody>
          <a:bodyPr wrap="square">
            <a:spAutoFit/>
          </a:bodyPr>
          <a:lstStyle/>
          <a:p>
            <a:r>
              <a:rPr lang="es-AR" sz="2400" dirty="0">
                <a:solidFill>
                  <a:srgbClr val="222222"/>
                </a:solidFill>
                <a:latin typeface="Arial" panose="020B0604020202020204" pitchFamily="34" charset="0"/>
              </a:rPr>
              <a:t>(</a:t>
            </a:r>
            <a:r>
              <a:rPr lang="es-AR" sz="2400" b="1" i="1" dirty="0" err="1">
                <a:solidFill>
                  <a:srgbClr val="222222"/>
                </a:solidFill>
                <a:latin typeface="Arial" panose="020B0604020202020204" pitchFamily="34" charset="0"/>
              </a:rPr>
              <a:t>con</a:t>
            </a:r>
            <a:r>
              <a:rPr lang="es-AR" sz="2400" i="1" dirty="0" err="1">
                <a:solidFill>
                  <a:srgbClr val="222222"/>
                </a:solidFill>
                <a:latin typeface="Arial" panose="020B0604020202020204" pitchFamily="34" charset="0"/>
              </a:rPr>
              <a:t>sole</a:t>
            </a:r>
            <a:r>
              <a:rPr lang="es-AR" sz="2400" i="1" dirty="0">
                <a:solidFill>
                  <a:srgbClr val="222222"/>
                </a:solidFill>
                <a:latin typeface="Arial" panose="020B0604020202020204" pitchFamily="34" charset="0"/>
              </a:rPr>
              <a:t> </a:t>
            </a:r>
            <a:r>
              <a:rPr lang="es-AR" sz="2400" b="1" i="1" dirty="0">
                <a:solidFill>
                  <a:srgbClr val="222222"/>
                </a:solidFill>
                <a:latin typeface="Arial" panose="020B0604020202020204" pitchFamily="34" charset="0"/>
              </a:rPr>
              <a:t>i</a:t>
            </a:r>
            <a:r>
              <a:rPr lang="es-AR" sz="2400" i="1" dirty="0">
                <a:solidFill>
                  <a:srgbClr val="222222"/>
                </a:solidFill>
                <a:latin typeface="Arial" panose="020B0604020202020204" pitchFamily="34" charset="0"/>
              </a:rPr>
              <a:t>nput </a:t>
            </a:r>
            <a:r>
              <a:rPr lang="es-AR" sz="2400" b="1" i="1" dirty="0">
                <a:solidFill>
                  <a:srgbClr val="222222"/>
                </a:solidFill>
                <a:latin typeface="Arial" panose="020B0604020202020204" pitchFamily="34" charset="0"/>
              </a:rPr>
              <a:t>o</a:t>
            </a:r>
            <a:r>
              <a:rPr lang="es-AR" sz="2400" i="1" dirty="0">
                <a:solidFill>
                  <a:srgbClr val="222222"/>
                </a:solidFill>
                <a:latin typeface="Arial" panose="020B0604020202020204" pitchFamily="34" charset="0"/>
              </a:rPr>
              <a:t>utput</a:t>
            </a:r>
            <a:r>
              <a:rPr lang="es-AR" sz="2400" dirty="0">
                <a:solidFill>
                  <a:srgbClr val="222222"/>
                </a:solidFill>
                <a:latin typeface="Arial" panose="020B0604020202020204" pitchFamily="34" charset="0"/>
              </a:rPr>
              <a:t>) o consola de entrada salida) es un </a:t>
            </a:r>
            <a:r>
              <a:rPr lang="es-AR" sz="2400" dirty="0">
                <a:solidFill>
                  <a:srgbClr val="0B0080"/>
                </a:solidFill>
                <a:latin typeface="Arial" panose="020B0604020202020204" pitchFamily="34" charset="0"/>
                <a:hlinkClick r:id="rId2" tooltip="Archivo de cabecera"/>
              </a:rPr>
              <a:t>archivo de cabecera</a:t>
            </a:r>
            <a:r>
              <a:rPr lang="es-AR" sz="2400" dirty="0">
                <a:solidFill>
                  <a:srgbClr val="222222"/>
                </a:solidFill>
                <a:latin typeface="Arial" panose="020B0604020202020204" pitchFamily="34" charset="0"/>
              </a:rPr>
              <a:t> escrito en </a:t>
            </a:r>
            <a:r>
              <a:rPr lang="es-AR" sz="2400" dirty="0">
                <a:solidFill>
                  <a:srgbClr val="0B0080"/>
                </a:solidFill>
                <a:latin typeface="Arial" panose="020B0604020202020204" pitchFamily="34" charset="0"/>
                <a:hlinkClick r:id="rId3" tooltip="C (lenguaje de programación)"/>
              </a:rPr>
              <a:t>C</a:t>
            </a:r>
            <a:r>
              <a:rPr lang="es-AR" sz="2400" dirty="0">
                <a:solidFill>
                  <a:srgbClr val="222222"/>
                </a:solidFill>
                <a:latin typeface="Arial" panose="020B0604020202020204" pitchFamily="34" charset="0"/>
              </a:rPr>
              <a:t> usado mayormente por los compiladores de MS-DOS para proveer un sistema de </a:t>
            </a:r>
            <a:r>
              <a:rPr lang="es-AR" sz="2400" dirty="0">
                <a:solidFill>
                  <a:srgbClr val="0B0080"/>
                </a:solidFill>
                <a:latin typeface="Arial" panose="020B0604020202020204" pitchFamily="34" charset="0"/>
                <a:hlinkClick r:id="rId4" tooltip="Periférico de entrada/salida"/>
              </a:rPr>
              <a:t>E/S</a:t>
            </a:r>
            <a:r>
              <a:rPr lang="es-AR" sz="2400" dirty="0">
                <a:solidFill>
                  <a:srgbClr val="222222"/>
                </a:solidFill>
                <a:latin typeface="Arial" panose="020B0604020202020204" pitchFamily="34" charset="0"/>
              </a:rPr>
              <a:t> por </a:t>
            </a:r>
            <a:r>
              <a:rPr lang="es-AR" sz="2400" dirty="0" smtClean="0">
                <a:solidFill>
                  <a:srgbClr val="222222"/>
                </a:solidFill>
                <a:latin typeface="Arial" panose="020B0604020202020204" pitchFamily="34" charset="0"/>
              </a:rPr>
              <a:t>consola.</a:t>
            </a:r>
            <a:endParaRPr lang="es-AR" sz="2400" dirty="0"/>
          </a:p>
        </p:txBody>
      </p:sp>
      <p:pic>
        <p:nvPicPr>
          <p:cNvPr id="9" name="Imagen 8"/>
          <p:cNvPicPr>
            <a:picLocks noChangeAspect="1"/>
          </p:cNvPicPr>
          <p:nvPr/>
        </p:nvPicPr>
        <p:blipFill rotWithShape="1">
          <a:blip r:embed="rId5"/>
          <a:srcRect l="16200" t="42589" r="32397" b="16339"/>
          <a:stretch/>
        </p:blipFill>
        <p:spPr>
          <a:xfrm>
            <a:off x="3122721" y="3002534"/>
            <a:ext cx="8582595" cy="3855465"/>
          </a:xfrm>
          <a:prstGeom prst="rect">
            <a:avLst/>
          </a:prstGeom>
        </p:spPr>
      </p:pic>
      <p:grpSp>
        <p:nvGrpSpPr>
          <p:cNvPr id="16" name="Grupo 15"/>
          <p:cNvGrpSpPr/>
          <p:nvPr/>
        </p:nvGrpSpPr>
        <p:grpSpPr>
          <a:xfrm>
            <a:off x="106966" y="3762103"/>
            <a:ext cx="11767171" cy="1502135"/>
            <a:chOff x="106966" y="3762103"/>
            <a:chExt cx="11767171" cy="1502135"/>
          </a:xfrm>
        </p:grpSpPr>
        <p:sp>
          <p:nvSpPr>
            <p:cNvPr id="12" name="Rectángulo redondeado 11"/>
            <p:cNvSpPr/>
            <p:nvPr/>
          </p:nvSpPr>
          <p:spPr>
            <a:xfrm>
              <a:off x="2847703" y="3762103"/>
              <a:ext cx="9026434" cy="457200"/>
            </a:xfrm>
            <a:prstGeom prst="round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cxnSp>
          <p:nvCxnSpPr>
            <p:cNvPr id="14" name="Conector recto de flecha 13"/>
            <p:cNvCxnSpPr>
              <a:endCxn id="12" idx="1"/>
            </p:cNvCxnSpPr>
            <p:nvPr/>
          </p:nvCxnSpPr>
          <p:spPr>
            <a:xfrm flipV="1">
              <a:off x="1436914" y="3990703"/>
              <a:ext cx="1410789" cy="8294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6966" y="4864128"/>
              <a:ext cx="2936701" cy="400110"/>
            </a:xfrm>
            <a:prstGeom prst="rect">
              <a:avLst/>
            </a:prstGeom>
            <a:noFill/>
          </p:spPr>
          <p:txBody>
            <a:bodyPr wrap="none" rtlCol="0">
              <a:spAutoFit/>
            </a:bodyPr>
            <a:lstStyle/>
            <a:p>
              <a:r>
                <a:rPr lang="es-AR" sz="2000" dirty="0" smtClean="0"/>
                <a:t>Usaremos esta instrucción</a:t>
              </a:r>
              <a:endParaRPr lang="es-AR" sz="2000" dirty="0"/>
            </a:p>
          </p:txBody>
        </p:sp>
      </p:grpSp>
    </p:spTree>
    <p:extLst>
      <p:ext uri="{BB962C8B-B14F-4D97-AF65-F5344CB8AC3E}">
        <p14:creationId xmlns:p14="http://schemas.microsoft.com/office/powerpoint/2010/main" val="141929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Imagen 2"/>
          <p:cNvPicPr>
            <a:picLocks noChangeAspect="1"/>
          </p:cNvPicPr>
          <p:nvPr/>
        </p:nvPicPr>
        <p:blipFill rotWithShape="1">
          <a:blip r:embed="rId2"/>
          <a:srcRect l="11280" t="27411" r="35309" b="34375"/>
          <a:stretch/>
        </p:blipFill>
        <p:spPr>
          <a:xfrm>
            <a:off x="0" y="1436916"/>
            <a:ext cx="12192000" cy="4904302"/>
          </a:xfrm>
          <a:prstGeom prst="rect">
            <a:avLst/>
          </a:prstGeom>
        </p:spPr>
      </p:pic>
    </p:spTree>
    <p:extLst>
      <p:ext uri="{BB962C8B-B14F-4D97-AF65-F5344CB8AC3E}">
        <p14:creationId xmlns:p14="http://schemas.microsoft.com/office/powerpoint/2010/main" val="19915605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4494" t="15267" r="47355" b="69554"/>
          <a:stretch/>
        </p:blipFill>
        <p:spPr>
          <a:xfrm>
            <a:off x="561703" y="1070777"/>
            <a:ext cx="11126631" cy="2488852"/>
          </a:xfrm>
          <a:prstGeom prst="rect">
            <a:avLst/>
          </a:prstGeom>
        </p:spPr>
      </p:pic>
      <p:sp>
        <p:nvSpPr>
          <p:cNvPr id="4" name="CuadroTexto 3"/>
          <p:cNvSpPr txBox="1"/>
          <p:nvPr/>
        </p:nvSpPr>
        <p:spPr>
          <a:xfrm>
            <a:off x="561703" y="3814355"/>
            <a:ext cx="10006148" cy="1384995"/>
          </a:xfrm>
          <a:prstGeom prst="rect">
            <a:avLst/>
          </a:prstGeom>
          <a:noFill/>
        </p:spPr>
        <p:txBody>
          <a:bodyPr wrap="square" rtlCol="0">
            <a:spAutoFit/>
          </a:bodyPr>
          <a:lstStyle/>
          <a:p>
            <a:r>
              <a:rPr lang="es-AR" sz="2800" dirty="0" smtClean="0">
                <a:latin typeface="Arial" panose="020B0604020202020204" pitchFamily="34" charset="0"/>
                <a:cs typeface="Arial" panose="020B0604020202020204" pitchFamily="34" charset="0"/>
              </a:rPr>
              <a:t>1- </a:t>
            </a:r>
            <a:r>
              <a:rPr lang="es-AR" sz="2800" b="1" i="1" dirty="0" smtClean="0">
                <a:latin typeface="Arial" panose="020B0604020202020204" pitchFamily="34" charset="0"/>
                <a:cs typeface="Arial" panose="020B0604020202020204" pitchFamily="34" charset="0"/>
              </a:rPr>
              <a:t>expr1</a:t>
            </a:r>
            <a:r>
              <a:rPr lang="es-AR" sz="2800" dirty="0" smtClean="0">
                <a:latin typeface="Arial" panose="020B0604020202020204" pitchFamily="34" charset="0"/>
                <a:cs typeface="Arial" panose="020B0604020202020204" pitchFamily="34" charset="0"/>
              </a:rPr>
              <a:t>  allí colocaremos una variable y la inicializaremos</a:t>
            </a:r>
          </a:p>
          <a:p>
            <a:r>
              <a:rPr lang="es-AR" sz="2800" dirty="0" smtClean="0">
                <a:latin typeface="Arial" panose="020B0604020202020204" pitchFamily="34" charset="0"/>
                <a:cs typeface="Arial" panose="020B0604020202020204" pitchFamily="34" charset="0"/>
              </a:rPr>
              <a:t>2- </a:t>
            </a:r>
            <a:r>
              <a:rPr lang="es-AR" sz="2800" b="1" i="1" dirty="0" smtClean="0">
                <a:latin typeface="Arial" panose="020B0604020202020204" pitchFamily="34" charset="0"/>
                <a:cs typeface="Arial" panose="020B0604020202020204" pitchFamily="34" charset="0"/>
              </a:rPr>
              <a:t>expresión lógica</a:t>
            </a:r>
            <a:r>
              <a:rPr lang="es-AR" sz="2800" dirty="0" smtClean="0">
                <a:latin typeface="Arial" panose="020B0604020202020204" pitchFamily="34" charset="0"/>
                <a:cs typeface="Arial" panose="020B0604020202020204" pitchFamily="34" charset="0"/>
              </a:rPr>
              <a:t>, cuando se cumpla finalizara el ciclo </a:t>
            </a:r>
            <a:r>
              <a:rPr lang="es-AR" sz="2800" dirty="0" err="1" smtClean="0">
                <a:latin typeface="Arial" panose="020B0604020202020204" pitchFamily="34" charset="0"/>
                <a:cs typeface="Arial" panose="020B0604020202020204" pitchFamily="34" charset="0"/>
              </a:rPr>
              <a:t>for</a:t>
            </a:r>
            <a:endParaRPr lang="es-AR" sz="2800" dirty="0" smtClean="0">
              <a:latin typeface="Arial" panose="020B0604020202020204" pitchFamily="34" charset="0"/>
              <a:cs typeface="Arial" panose="020B0604020202020204" pitchFamily="34" charset="0"/>
            </a:endParaRPr>
          </a:p>
          <a:p>
            <a:r>
              <a:rPr lang="es-AR" sz="2800" dirty="0" smtClean="0">
                <a:latin typeface="Arial" panose="020B0604020202020204" pitchFamily="34" charset="0"/>
                <a:cs typeface="Arial" panose="020B0604020202020204" pitchFamily="34" charset="0"/>
              </a:rPr>
              <a:t>3- </a:t>
            </a:r>
            <a:r>
              <a:rPr lang="es-AR" sz="2800" b="1" i="1" dirty="0" smtClean="0">
                <a:latin typeface="Arial" panose="020B0604020202020204" pitchFamily="34" charset="0"/>
                <a:cs typeface="Arial" panose="020B0604020202020204" pitchFamily="34" charset="0"/>
              </a:rPr>
              <a:t>exp2</a:t>
            </a:r>
            <a:r>
              <a:rPr lang="es-AR" sz="2800" dirty="0" smtClean="0">
                <a:latin typeface="Arial" panose="020B0604020202020204" pitchFamily="34" charset="0"/>
                <a:cs typeface="Arial" panose="020B0604020202020204" pitchFamily="34" charset="0"/>
              </a:rPr>
              <a:t> allí la variable es incrementada o </a:t>
            </a:r>
            <a:r>
              <a:rPr lang="es-AR" sz="2800" dirty="0" err="1" smtClean="0">
                <a:latin typeface="Arial" panose="020B0604020202020204" pitchFamily="34" charset="0"/>
                <a:cs typeface="Arial" panose="020B0604020202020204" pitchFamily="34" charset="0"/>
              </a:rPr>
              <a:t>decrementada</a:t>
            </a:r>
            <a:endParaRPr lang="es-A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3877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Imagen 2"/>
          <p:cNvPicPr>
            <a:picLocks noChangeAspect="1"/>
          </p:cNvPicPr>
          <p:nvPr/>
        </p:nvPicPr>
        <p:blipFill rotWithShape="1">
          <a:blip r:embed="rId2"/>
          <a:srcRect l="11179" t="30090" r="29084" b="27767"/>
          <a:stretch/>
        </p:blipFill>
        <p:spPr>
          <a:xfrm>
            <a:off x="0" y="1643356"/>
            <a:ext cx="12192000" cy="4835821"/>
          </a:xfrm>
          <a:prstGeom prst="rect">
            <a:avLst/>
          </a:prstGeom>
        </p:spPr>
      </p:pic>
    </p:spTree>
    <p:extLst>
      <p:ext uri="{BB962C8B-B14F-4D97-AF65-F5344CB8AC3E}">
        <p14:creationId xmlns:p14="http://schemas.microsoft.com/office/powerpoint/2010/main" val="14318856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Imagen 3"/>
          <p:cNvPicPr>
            <a:picLocks noChangeAspect="1"/>
          </p:cNvPicPr>
          <p:nvPr/>
        </p:nvPicPr>
        <p:blipFill rotWithShape="1">
          <a:blip r:embed="rId2"/>
          <a:srcRect l="10979" t="15982" r="20249" b="12947"/>
          <a:stretch/>
        </p:blipFill>
        <p:spPr>
          <a:xfrm>
            <a:off x="1066830" y="1168748"/>
            <a:ext cx="9953897" cy="5783432"/>
          </a:xfrm>
          <a:prstGeom prst="rect">
            <a:avLst/>
          </a:prstGeom>
        </p:spPr>
      </p:pic>
    </p:spTree>
    <p:extLst>
      <p:ext uri="{BB962C8B-B14F-4D97-AF65-F5344CB8AC3E}">
        <p14:creationId xmlns:p14="http://schemas.microsoft.com/office/powerpoint/2010/main" val="25161571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41374" y="0"/>
            <a:ext cx="11777715" cy="923330"/>
          </a:xfrm>
          <a:prstGeom prst="rect">
            <a:avLst/>
          </a:prstGeom>
          <a:noFill/>
        </p:spPr>
        <p:txBody>
          <a:bodyPr wrap="square" lIns="91440" tIns="45720" rIns="91440" bIns="45720">
            <a:spAutoFit/>
          </a:bodyPr>
          <a:lstStyle/>
          <a:p>
            <a:pPr algn="ctr"/>
            <a:r>
              <a:rPr lang="es-E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lang="es-ES" sz="5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Cómo generar un número aleatorio?</a:t>
            </a:r>
            <a:endParaRPr lang="es-E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1280" t="15982" r="16434" b="20089"/>
          <a:stretch/>
        </p:blipFill>
        <p:spPr>
          <a:xfrm>
            <a:off x="141373" y="923330"/>
            <a:ext cx="11935649" cy="5934670"/>
          </a:xfrm>
          <a:prstGeom prst="rect">
            <a:avLst/>
          </a:prstGeom>
        </p:spPr>
      </p:pic>
    </p:spTree>
    <p:extLst>
      <p:ext uri="{BB962C8B-B14F-4D97-AF65-F5344CB8AC3E}">
        <p14:creationId xmlns:p14="http://schemas.microsoft.com/office/powerpoint/2010/main" val="21568700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 name="Imagen 1"/>
          <p:cNvPicPr>
            <a:picLocks noChangeAspect="1"/>
          </p:cNvPicPr>
          <p:nvPr/>
        </p:nvPicPr>
        <p:blipFill rotWithShape="1">
          <a:blip r:embed="rId2"/>
          <a:srcRect l="15396" t="15982" r="24666" b="50625"/>
          <a:stretch/>
        </p:blipFill>
        <p:spPr>
          <a:xfrm>
            <a:off x="0" y="1168748"/>
            <a:ext cx="12192000" cy="3818935"/>
          </a:xfrm>
          <a:prstGeom prst="rect">
            <a:avLst/>
          </a:prstGeom>
        </p:spPr>
      </p:pic>
    </p:spTree>
    <p:extLst>
      <p:ext uri="{BB962C8B-B14F-4D97-AF65-F5344CB8AC3E}">
        <p14:creationId xmlns:p14="http://schemas.microsoft.com/office/powerpoint/2010/main" val="23903748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Imagen 2"/>
          <p:cNvPicPr>
            <a:picLocks noChangeAspect="1"/>
          </p:cNvPicPr>
          <p:nvPr/>
        </p:nvPicPr>
        <p:blipFill rotWithShape="1">
          <a:blip r:embed="rId2"/>
          <a:srcRect l="11582" t="18839" r="9506" b="11518"/>
          <a:stretch/>
        </p:blipFill>
        <p:spPr>
          <a:xfrm>
            <a:off x="133440" y="992777"/>
            <a:ext cx="11820678" cy="5865223"/>
          </a:xfrm>
          <a:prstGeom prst="rect">
            <a:avLst/>
          </a:prstGeom>
        </p:spPr>
      </p:pic>
    </p:spTree>
    <p:extLst>
      <p:ext uri="{BB962C8B-B14F-4D97-AF65-F5344CB8AC3E}">
        <p14:creationId xmlns:p14="http://schemas.microsoft.com/office/powerpoint/2010/main" val="2287470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Resultado de imagen para cara de pensativo emoticon"/>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7" name="2 Rectángulo"/>
          <p:cNvSpPr/>
          <p:nvPr/>
        </p:nvSpPr>
        <p:spPr>
          <a:xfrm>
            <a:off x="614149" y="-51708"/>
            <a:ext cx="11577851" cy="707886"/>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s-AR" sz="4000" b="1" dirty="0" smtClean="0">
                <a:solidFill>
                  <a:schemeClr val="tx1"/>
                </a:solidFill>
                <a:effectLst>
                  <a:outerShdw blurRad="38100" dist="38100" dir="2700000" algn="tl">
                    <a:srgbClr val="000000">
                      <a:alpha val="43137"/>
                    </a:srgbClr>
                  </a:outerShdw>
                </a:effectLst>
                <a:latin typeface="Calibri"/>
                <a:ea typeface="Calibri"/>
                <a:cs typeface="Calibri"/>
                <a:sym typeface="Calibri"/>
              </a:rPr>
              <a:t>Diagrama de bloques de una computadora</a:t>
            </a:r>
            <a:endParaRPr lang="es-AR" sz="4000" b="1" dirty="0">
              <a:solidFill>
                <a:schemeClr val="tx1"/>
              </a:solidFill>
              <a:effectLst>
                <a:outerShdw blurRad="38100" dist="38100" dir="2700000" algn="tl">
                  <a:srgbClr val="000000">
                    <a:alpha val="43137"/>
                  </a:srgbClr>
                </a:outerShdw>
              </a:effectLst>
              <a:latin typeface="Calibri"/>
              <a:ea typeface="Calibri"/>
              <a:cs typeface="Calibri"/>
              <a:sym typeface="Calibri"/>
            </a:endParaRPr>
          </a:p>
        </p:txBody>
      </p:sp>
      <p:pic>
        <p:nvPicPr>
          <p:cNvPr id="5" name="Imagen 4"/>
          <p:cNvPicPr>
            <a:picLocks noChangeAspect="1"/>
          </p:cNvPicPr>
          <p:nvPr/>
        </p:nvPicPr>
        <p:blipFill rotWithShape="1">
          <a:blip r:embed="rId2"/>
          <a:srcRect l="21295" t="28311" r="23532" b="34188"/>
          <a:stretch/>
        </p:blipFill>
        <p:spPr>
          <a:xfrm>
            <a:off x="0" y="1460311"/>
            <a:ext cx="12192000" cy="4658920"/>
          </a:xfrm>
          <a:prstGeom prst="rect">
            <a:avLst/>
          </a:prstGeom>
        </p:spPr>
      </p:pic>
    </p:spTree>
    <p:extLst>
      <p:ext uri="{BB962C8B-B14F-4D97-AF65-F5344CB8AC3E}">
        <p14:creationId xmlns:p14="http://schemas.microsoft.com/office/powerpoint/2010/main" val="11915524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07386" y="-154691"/>
            <a:ext cx="9472786"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Estructuras repetitivas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Imagen 2"/>
          <p:cNvPicPr>
            <a:picLocks noChangeAspect="1"/>
          </p:cNvPicPr>
          <p:nvPr/>
        </p:nvPicPr>
        <p:blipFill rotWithShape="1">
          <a:blip r:embed="rId2"/>
          <a:srcRect l="11582" t="18839" r="9506" b="11518"/>
          <a:stretch/>
        </p:blipFill>
        <p:spPr>
          <a:xfrm>
            <a:off x="133440" y="992777"/>
            <a:ext cx="11820678" cy="5865223"/>
          </a:xfrm>
          <a:prstGeom prst="rect">
            <a:avLst/>
          </a:prstGeom>
        </p:spPr>
      </p:pic>
    </p:spTree>
    <p:extLst>
      <p:ext uri="{BB962C8B-B14F-4D97-AF65-F5344CB8AC3E}">
        <p14:creationId xmlns:p14="http://schemas.microsoft.com/office/powerpoint/2010/main" val="21975625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51419" y="-154691"/>
            <a:ext cx="6984733"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1 CuadroTexto"/>
          <p:cNvSpPr txBox="1"/>
          <p:nvPr/>
        </p:nvSpPr>
        <p:spPr>
          <a:xfrm>
            <a:off x="257577" y="1895169"/>
            <a:ext cx="11616744" cy="2862322"/>
          </a:xfrm>
          <a:prstGeom prst="rect">
            <a:avLst/>
          </a:prstGeom>
          <a:noFill/>
        </p:spPr>
        <p:txBody>
          <a:bodyPr wrap="square" rtlCol="0">
            <a:spAutoFit/>
          </a:bodyPr>
          <a:lstStyle/>
          <a:p>
            <a:r>
              <a:rPr lang="es-AR" sz="3600" b="1" dirty="0" smtClean="0"/>
              <a:t>Es un tipo de datos que almacena una secuencia de datos del mismo tipo.  Los elementos de un vector se almacenan en zonas contiguas de memoria y se puede acceder de manera directa mediante un índice o posición</a:t>
            </a:r>
            <a:endParaRPr lang="es-AR" sz="3600" b="1" dirty="0"/>
          </a:p>
        </p:txBody>
      </p:sp>
    </p:spTree>
    <p:extLst>
      <p:ext uri="{BB962C8B-B14F-4D97-AF65-F5344CB8AC3E}">
        <p14:creationId xmlns:p14="http://schemas.microsoft.com/office/powerpoint/2010/main" val="30428678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51419" y="-154691"/>
            <a:ext cx="6984733"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1 CuadroTexto"/>
          <p:cNvSpPr txBox="1"/>
          <p:nvPr/>
        </p:nvSpPr>
        <p:spPr>
          <a:xfrm>
            <a:off x="257577" y="1727744"/>
            <a:ext cx="11616744" cy="4524315"/>
          </a:xfrm>
          <a:prstGeom prst="rect">
            <a:avLst/>
          </a:prstGeom>
          <a:noFill/>
        </p:spPr>
        <p:txBody>
          <a:bodyPr wrap="square" rtlCol="0">
            <a:spAutoFit/>
          </a:bodyPr>
          <a:lstStyle/>
          <a:p>
            <a:r>
              <a:rPr lang="es-AR" sz="3600" b="1" dirty="0" smtClean="0">
                <a:solidFill>
                  <a:srgbClr val="FF0000"/>
                </a:solidFill>
              </a:rPr>
              <a:t>Para definir un vector se utiliza:</a:t>
            </a:r>
          </a:p>
          <a:p>
            <a:endParaRPr lang="es-AR" sz="3600" b="1" dirty="0"/>
          </a:p>
          <a:p>
            <a:r>
              <a:rPr lang="es-AR" sz="3600" b="1" dirty="0" smtClean="0"/>
              <a:t>Tipo nombre [tamaño];</a:t>
            </a:r>
          </a:p>
          <a:p>
            <a:endParaRPr lang="es-AR" sz="3600" b="1" dirty="0" smtClean="0"/>
          </a:p>
          <a:p>
            <a:r>
              <a:rPr lang="es-AR" sz="3600" b="1" dirty="0" smtClean="0"/>
              <a:t>			Ejemplos:</a:t>
            </a:r>
          </a:p>
          <a:p>
            <a:r>
              <a:rPr lang="es-AR" sz="3600" b="1" dirty="0" smtClean="0"/>
              <a:t>								</a:t>
            </a:r>
            <a:r>
              <a:rPr lang="es-AR" sz="3600" b="1" dirty="0" err="1" smtClean="0"/>
              <a:t>Int</a:t>
            </a:r>
            <a:r>
              <a:rPr lang="es-AR" sz="3600" b="1" dirty="0" smtClean="0"/>
              <a:t> </a:t>
            </a:r>
            <a:r>
              <a:rPr lang="es-AR" sz="3600" b="1" dirty="0" err="1" smtClean="0"/>
              <a:t>numeros</a:t>
            </a:r>
            <a:r>
              <a:rPr lang="es-AR" sz="3600" b="1" dirty="0" smtClean="0"/>
              <a:t> [10];</a:t>
            </a:r>
          </a:p>
          <a:p>
            <a:r>
              <a:rPr lang="es-AR" sz="3600" b="1" dirty="0" smtClean="0"/>
              <a:t>								</a:t>
            </a:r>
            <a:r>
              <a:rPr lang="es-AR" sz="3600" b="1" dirty="0" err="1" smtClean="0"/>
              <a:t>Char</a:t>
            </a:r>
            <a:r>
              <a:rPr lang="es-AR" sz="3600" b="1" dirty="0" smtClean="0"/>
              <a:t> letras [5];</a:t>
            </a:r>
          </a:p>
          <a:p>
            <a:r>
              <a:rPr lang="es-AR" sz="3600" b="1" dirty="0" smtClean="0"/>
              <a:t>								</a:t>
            </a:r>
            <a:r>
              <a:rPr lang="es-AR" sz="3600" b="1" dirty="0" err="1" smtClean="0"/>
              <a:t>Float</a:t>
            </a:r>
            <a:r>
              <a:rPr lang="es-AR" sz="3600" b="1" dirty="0" smtClean="0"/>
              <a:t> reales [15];</a:t>
            </a:r>
            <a:endParaRPr lang="es-AR" sz="3600" b="1" dirty="0"/>
          </a:p>
        </p:txBody>
      </p:sp>
    </p:spTree>
    <p:extLst>
      <p:ext uri="{BB962C8B-B14F-4D97-AF65-F5344CB8AC3E}">
        <p14:creationId xmlns:p14="http://schemas.microsoft.com/office/powerpoint/2010/main" val="24998831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51419" y="-154691"/>
            <a:ext cx="6984733"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1 CuadroTexto"/>
          <p:cNvSpPr txBox="1"/>
          <p:nvPr/>
        </p:nvSpPr>
        <p:spPr>
          <a:xfrm>
            <a:off x="257577" y="1727744"/>
            <a:ext cx="11616744" cy="5632311"/>
          </a:xfrm>
          <a:prstGeom prst="rect">
            <a:avLst/>
          </a:prstGeom>
          <a:noFill/>
        </p:spPr>
        <p:txBody>
          <a:bodyPr wrap="square" rtlCol="0">
            <a:spAutoFit/>
          </a:bodyPr>
          <a:lstStyle/>
          <a:p>
            <a:r>
              <a:rPr lang="es-AR" sz="3600" b="1" dirty="0" smtClean="0">
                <a:solidFill>
                  <a:srgbClr val="FF0000"/>
                </a:solidFill>
              </a:rPr>
              <a:t>Inicialización de un vector:</a:t>
            </a:r>
          </a:p>
          <a:p>
            <a:r>
              <a:rPr lang="es-AR" sz="3600" b="1" dirty="0" err="1" smtClean="0"/>
              <a:t>Int</a:t>
            </a:r>
            <a:r>
              <a:rPr lang="es-AR" sz="3600" b="1" dirty="0" smtClean="0"/>
              <a:t> </a:t>
            </a:r>
            <a:r>
              <a:rPr lang="es-AR" sz="3600" b="1" dirty="0" err="1" smtClean="0"/>
              <a:t>numeros</a:t>
            </a:r>
            <a:r>
              <a:rPr lang="es-AR" sz="3600" b="1" dirty="0" smtClean="0"/>
              <a:t>[]={1,4,6,7,3};</a:t>
            </a:r>
          </a:p>
          <a:p>
            <a:endParaRPr lang="es-AR" sz="3600" b="1" dirty="0"/>
          </a:p>
          <a:p>
            <a:endParaRPr lang="es-AR" sz="3600" b="1" dirty="0" smtClean="0"/>
          </a:p>
          <a:p>
            <a:r>
              <a:rPr lang="es-AR" sz="3600" b="1" dirty="0" err="1"/>
              <a:t>n</a:t>
            </a:r>
            <a:r>
              <a:rPr lang="es-AR" sz="3600" b="1" dirty="0" err="1" smtClean="0"/>
              <a:t>umeros</a:t>
            </a:r>
            <a:r>
              <a:rPr lang="es-AR" sz="3600" b="1" dirty="0" smtClean="0"/>
              <a:t> [0]=1;</a:t>
            </a:r>
          </a:p>
          <a:p>
            <a:r>
              <a:rPr lang="es-AR" sz="3600" b="1" dirty="0" err="1"/>
              <a:t>numeros</a:t>
            </a:r>
            <a:r>
              <a:rPr lang="es-AR" sz="3600" b="1" dirty="0"/>
              <a:t> </a:t>
            </a:r>
            <a:r>
              <a:rPr lang="es-AR" sz="3600" b="1" dirty="0" smtClean="0"/>
              <a:t>[1]=4;</a:t>
            </a:r>
            <a:endParaRPr lang="es-AR" sz="3600" b="1" dirty="0"/>
          </a:p>
          <a:p>
            <a:r>
              <a:rPr lang="es-AR" sz="3600" b="1" dirty="0" err="1"/>
              <a:t>numeros</a:t>
            </a:r>
            <a:r>
              <a:rPr lang="es-AR" sz="3600" b="1" dirty="0"/>
              <a:t> </a:t>
            </a:r>
            <a:r>
              <a:rPr lang="es-AR" sz="3600" b="1" dirty="0" smtClean="0"/>
              <a:t>[2]=6;</a:t>
            </a:r>
            <a:endParaRPr lang="es-AR" sz="3600" b="1" dirty="0"/>
          </a:p>
          <a:p>
            <a:r>
              <a:rPr lang="es-AR" sz="3600" b="1" dirty="0" err="1"/>
              <a:t>numeros</a:t>
            </a:r>
            <a:r>
              <a:rPr lang="es-AR" sz="3600" b="1" dirty="0"/>
              <a:t> </a:t>
            </a:r>
            <a:r>
              <a:rPr lang="es-AR" sz="3600" b="1" dirty="0" smtClean="0"/>
              <a:t>[3]=7;</a:t>
            </a:r>
            <a:endParaRPr lang="es-AR" sz="3600" b="1" dirty="0"/>
          </a:p>
          <a:p>
            <a:r>
              <a:rPr lang="es-AR" sz="3600" b="1" dirty="0" err="1"/>
              <a:t>numeros</a:t>
            </a:r>
            <a:r>
              <a:rPr lang="es-AR" sz="3600" b="1" dirty="0"/>
              <a:t> </a:t>
            </a:r>
            <a:r>
              <a:rPr lang="es-AR" sz="3600" b="1" dirty="0" smtClean="0"/>
              <a:t>[4]=3;</a:t>
            </a:r>
            <a:endParaRPr lang="es-AR" sz="3600" b="1" dirty="0"/>
          </a:p>
          <a:p>
            <a:endParaRPr lang="es-AR" sz="3600" b="1" dirty="0" smtClean="0"/>
          </a:p>
        </p:txBody>
      </p:sp>
      <p:graphicFrame>
        <p:nvGraphicFramePr>
          <p:cNvPr id="3" name="2 Tabla"/>
          <p:cNvGraphicFramePr>
            <a:graphicFrameLocks noGrp="1"/>
          </p:cNvGraphicFramePr>
          <p:nvPr>
            <p:extLst>
              <p:ext uri="{D42A27DB-BD31-4B8C-83A1-F6EECF244321}">
                <p14:modId xmlns:p14="http://schemas.microsoft.com/office/powerpoint/2010/main" val="2664695329"/>
              </p:ext>
            </p:extLst>
          </p:nvPr>
        </p:nvGraphicFramePr>
        <p:xfrm>
          <a:off x="1388055" y="2930926"/>
          <a:ext cx="8128002" cy="741680"/>
        </p:xfrm>
        <a:graphic>
          <a:graphicData uri="http://schemas.openxmlformats.org/drawingml/2006/table">
            <a:tbl>
              <a:tblPr firstRow="1" bandRow="1">
                <a:tableStyleId>{5C22544A-7EE6-4342-B048-85BDC9FD1C3A}</a:tableStyleId>
              </a:tblPr>
              <a:tblGrid>
                <a:gridCol w="1354667"/>
                <a:gridCol w="1354667"/>
                <a:gridCol w="1354667"/>
                <a:gridCol w="1354667"/>
                <a:gridCol w="1354667"/>
                <a:gridCol w="1354667"/>
              </a:tblGrid>
              <a:tr h="370840">
                <a:tc>
                  <a:txBody>
                    <a:bodyPr/>
                    <a:lstStyle/>
                    <a:p>
                      <a:pPr algn="ctr"/>
                      <a:r>
                        <a:rPr lang="es-AR" dirty="0" err="1" smtClean="0"/>
                        <a:t>numeros</a:t>
                      </a:r>
                      <a:endParaRPr lang="es-AR" dirty="0"/>
                    </a:p>
                  </a:txBody>
                  <a:tcPr/>
                </a:tc>
                <a:tc>
                  <a:txBody>
                    <a:bodyPr/>
                    <a:lstStyle/>
                    <a:p>
                      <a:pPr algn="ctr"/>
                      <a:r>
                        <a:rPr lang="es-AR" dirty="0" smtClean="0"/>
                        <a:t>1</a:t>
                      </a:r>
                      <a:endParaRPr lang="es-AR" dirty="0"/>
                    </a:p>
                  </a:txBody>
                  <a:tcPr/>
                </a:tc>
                <a:tc>
                  <a:txBody>
                    <a:bodyPr/>
                    <a:lstStyle/>
                    <a:p>
                      <a:pPr algn="ctr"/>
                      <a:r>
                        <a:rPr lang="es-AR" dirty="0" smtClean="0"/>
                        <a:t>4</a:t>
                      </a:r>
                      <a:endParaRPr lang="es-AR" dirty="0"/>
                    </a:p>
                  </a:txBody>
                  <a:tcPr/>
                </a:tc>
                <a:tc>
                  <a:txBody>
                    <a:bodyPr/>
                    <a:lstStyle/>
                    <a:p>
                      <a:pPr algn="ctr"/>
                      <a:r>
                        <a:rPr lang="es-AR" dirty="0" smtClean="0"/>
                        <a:t>6</a:t>
                      </a:r>
                      <a:endParaRPr lang="es-AR" dirty="0"/>
                    </a:p>
                  </a:txBody>
                  <a:tcPr/>
                </a:tc>
                <a:tc>
                  <a:txBody>
                    <a:bodyPr/>
                    <a:lstStyle/>
                    <a:p>
                      <a:pPr algn="ctr"/>
                      <a:r>
                        <a:rPr lang="es-AR" dirty="0" smtClean="0"/>
                        <a:t>7</a:t>
                      </a:r>
                      <a:endParaRPr lang="es-AR" dirty="0"/>
                    </a:p>
                  </a:txBody>
                  <a:tcPr/>
                </a:tc>
                <a:tc>
                  <a:txBody>
                    <a:bodyPr/>
                    <a:lstStyle/>
                    <a:p>
                      <a:pPr algn="ctr"/>
                      <a:r>
                        <a:rPr lang="es-AR" dirty="0" smtClean="0"/>
                        <a:t>3</a:t>
                      </a:r>
                      <a:endParaRPr lang="es-AR" dirty="0"/>
                    </a:p>
                  </a:txBody>
                  <a:tcPr/>
                </a:tc>
              </a:tr>
              <a:tr h="370840">
                <a:tc>
                  <a:txBody>
                    <a:bodyPr/>
                    <a:lstStyle/>
                    <a:p>
                      <a:pPr algn="ctr"/>
                      <a:r>
                        <a:rPr lang="es-AR" dirty="0" err="1" smtClean="0"/>
                        <a:t>direccion</a:t>
                      </a:r>
                      <a:endParaRPr lang="es-AR" dirty="0"/>
                    </a:p>
                  </a:txBody>
                  <a:tcPr/>
                </a:tc>
                <a:tc>
                  <a:txBody>
                    <a:bodyPr/>
                    <a:lstStyle/>
                    <a:p>
                      <a:pPr algn="ctr"/>
                      <a:r>
                        <a:rPr lang="es-AR" dirty="0" smtClean="0"/>
                        <a:t>0</a:t>
                      </a:r>
                      <a:endParaRPr lang="es-AR" dirty="0"/>
                    </a:p>
                  </a:txBody>
                  <a:tcPr/>
                </a:tc>
                <a:tc>
                  <a:txBody>
                    <a:bodyPr/>
                    <a:lstStyle/>
                    <a:p>
                      <a:pPr algn="ctr"/>
                      <a:r>
                        <a:rPr lang="es-AR" dirty="0" smtClean="0"/>
                        <a:t>1</a:t>
                      </a:r>
                      <a:endParaRPr lang="es-AR" dirty="0"/>
                    </a:p>
                  </a:txBody>
                  <a:tcPr/>
                </a:tc>
                <a:tc>
                  <a:txBody>
                    <a:bodyPr/>
                    <a:lstStyle/>
                    <a:p>
                      <a:pPr algn="ctr"/>
                      <a:r>
                        <a:rPr lang="es-AR" dirty="0" smtClean="0"/>
                        <a:t>2</a:t>
                      </a:r>
                      <a:endParaRPr lang="es-AR" dirty="0"/>
                    </a:p>
                  </a:txBody>
                  <a:tcPr/>
                </a:tc>
                <a:tc>
                  <a:txBody>
                    <a:bodyPr/>
                    <a:lstStyle/>
                    <a:p>
                      <a:pPr algn="ctr"/>
                      <a:r>
                        <a:rPr lang="es-AR" dirty="0" smtClean="0"/>
                        <a:t>3</a:t>
                      </a:r>
                      <a:endParaRPr lang="es-AR" dirty="0"/>
                    </a:p>
                  </a:txBody>
                  <a:tcPr/>
                </a:tc>
                <a:tc>
                  <a:txBody>
                    <a:bodyPr/>
                    <a:lstStyle/>
                    <a:p>
                      <a:pPr algn="ctr"/>
                      <a:r>
                        <a:rPr lang="es-AR" dirty="0" smtClean="0"/>
                        <a:t>4</a:t>
                      </a:r>
                      <a:endParaRPr lang="es-AR" dirty="0"/>
                    </a:p>
                  </a:txBody>
                  <a:tcPr/>
                </a:tc>
              </a:tr>
            </a:tbl>
          </a:graphicData>
        </a:graphic>
      </p:graphicFrame>
    </p:spTree>
    <p:extLst>
      <p:ext uri="{BB962C8B-B14F-4D97-AF65-F5344CB8AC3E}">
        <p14:creationId xmlns:p14="http://schemas.microsoft.com/office/powerpoint/2010/main" val="17336657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51419" y="-154691"/>
            <a:ext cx="6984733"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1 CuadroTexto"/>
          <p:cNvSpPr txBox="1"/>
          <p:nvPr/>
        </p:nvSpPr>
        <p:spPr>
          <a:xfrm>
            <a:off x="257577" y="1727744"/>
            <a:ext cx="11616744" cy="5632311"/>
          </a:xfrm>
          <a:prstGeom prst="rect">
            <a:avLst/>
          </a:prstGeom>
          <a:noFill/>
        </p:spPr>
        <p:txBody>
          <a:bodyPr wrap="square" rtlCol="0">
            <a:spAutoFit/>
          </a:bodyPr>
          <a:lstStyle/>
          <a:p>
            <a:r>
              <a:rPr lang="es-AR" sz="3600" b="1" dirty="0" smtClean="0">
                <a:solidFill>
                  <a:srgbClr val="FF0000"/>
                </a:solidFill>
              </a:rPr>
              <a:t>Inicialización de un vector:</a:t>
            </a:r>
          </a:p>
          <a:p>
            <a:r>
              <a:rPr lang="es-AR" sz="3600" b="1" dirty="0" err="1" smtClean="0"/>
              <a:t>Char</a:t>
            </a:r>
            <a:r>
              <a:rPr lang="es-AR" sz="3600" b="1" dirty="0" smtClean="0"/>
              <a:t> letra[]={‘</a:t>
            </a:r>
            <a:r>
              <a:rPr lang="es-AR" sz="3600" b="1" dirty="0" err="1" smtClean="0"/>
              <a:t>a’,’e’,’i’,’o’,’u</a:t>
            </a:r>
            <a:r>
              <a:rPr lang="es-AR" sz="3600" b="1" dirty="0" smtClean="0"/>
              <a:t>’};</a:t>
            </a:r>
          </a:p>
          <a:p>
            <a:endParaRPr lang="es-AR" sz="3600" b="1" dirty="0"/>
          </a:p>
          <a:p>
            <a:endParaRPr lang="es-AR" sz="3600" b="1" dirty="0" smtClean="0"/>
          </a:p>
          <a:p>
            <a:r>
              <a:rPr lang="es-AR" sz="3600" b="1" dirty="0" smtClean="0"/>
              <a:t>letra [0]=‘a’;</a:t>
            </a:r>
          </a:p>
          <a:p>
            <a:r>
              <a:rPr lang="es-AR" sz="3600" b="1" dirty="0"/>
              <a:t>letra</a:t>
            </a:r>
            <a:r>
              <a:rPr lang="es-AR" sz="3600" b="1" dirty="0" smtClean="0"/>
              <a:t>[1]=‘e’;</a:t>
            </a:r>
            <a:endParaRPr lang="es-AR" sz="3600" b="1" dirty="0"/>
          </a:p>
          <a:p>
            <a:r>
              <a:rPr lang="es-AR" sz="3600" b="1" dirty="0"/>
              <a:t>letra</a:t>
            </a:r>
            <a:r>
              <a:rPr lang="es-AR" sz="3600" b="1" dirty="0" smtClean="0"/>
              <a:t>[2]=‘i’;</a:t>
            </a:r>
            <a:endParaRPr lang="es-AR" sz="3600" b="1" dirty="0"/>
          </a:p>
          <a:p>
            <a:r>
              <a:rPr lang="es-AR" sz="3600" b="1" dirty="0"/>
              <a:t>letra</a:t>
            </a:r>
            <a:r>
              <a:rPr lang="es-AR" sz="3600" b="1" dirty="0" smtClean="0"/>
              <a:t>[3]=‘o’;</a:t>
            </a:r>
            <a:endParaRPr lang="es-AR" sz="3600" b="1" dirty="0"/>
          </a:p>
          <a:p>
            <a:r>
              <a:rPr lang="es-AR" sz="3600" b="1" dirty="0"/>
              <a:t>letra</a:t>
            </a:r>
            <a:r>
              <a:rPr lang="es-AR" sz="3600" b="1" dirty="0" smtClean="0"/>
              <a:t>[4]=‘u’;</a:t>
            </a:r>
            <a:endParaRPr lang="es-AR" sz="3600" b="1" dirty="0"/>
          </a:p>
          <a:p>
            <a:endParaRPr lang="es-AR" sz="3600" b="1" dirty="0" smtClean="0"/>
          </a:p>
        </p:txBody>
      </p:sp>
      <p:graphicFrame>
        <p:nvGraphicFramePr>
          <p:cNvPr id="3" name="2 Tabla"/>
          <p:cNvGraphicFramePr>
            <a:graphicFrameLocks noGrp="1"/>
          </p:cNvGraphicFramePr>
          <p:nvPr>
            <p:extLst>
              <p:ext uri="{D42A27DB-BD31-4B8C-83A1-F6EECF244321}">
                <p14:modId xmlns:p14="http://schemas.microsoft.com/office/powerpoint/2010/main" val="3015117021"/>
              </p:ext>
            </p:extLst>
          </p:nvPr>
        </p:nvGraphicFramePr>
        <p:xfrm>
          <a:off x="1388055" y="2930926"/>
          <a:ext cx="8128002" cy="741680"/>
        </p:xfrm>
        <a:graphic>
          <a:graphicData uri="http://schemas.openxmlformats.org/drawingml/2006/table">
            <a:tbl>
              <a:tblPr firstRow="1" bandRow="1">
                <a:tableStyleId>{5C22544A-7EE6-4342-B048-85BDC9FD1C3A}</a:tableStyleId>
              </a:tblPr>
              <a:tblGrid>
                <a:gridCol w="1354667"/>
                <a:gridCol w="1354667"/>
                <a:gridCol w="1354667"/>
                <a:gridCol w="1354667"/>
                <a:gridCol w="1354667"/>
                <a:gridCol w="1354667"/>
              </a:tblGrid>
              <a:tr h="370840">
                <a:tc>
                  <a:txBody>
                    <a:bodyPr/>
                    <a:lstStyle/>
                    <a:p>
                      <a:pPr algn="ctr"/>
                      <a:r>
                        <a:rPr lang="es-AR" dirty="0" err="1" smtClean="0"/>
                        <a:t>numeros</a:t>
                      </a:r>
                      <a:endParaRPr lang="es-AR" dirty="0"/>
                    </a:p>
                  </a:txBody>
                  <a:tcPr/>
                </a:tc>
                <a:tc>
                  <a:txBody>
                    <a:bodyPr/>
                    <a:lstStyle/>
                    <a:p>
                      <a:pPr algn="ctr"/>
                      <a:r>
                        <a:rPr lang="es-AR" dirty="0" smtClean="0"/>
                        <a:t>a</a:t>
                      </a:r>
                      <a:endParaRPr lang="es-AR" dirty="0"/>
                    </a:p>
                  </a:txBody>
                  <a:tcPr/>
                </a:tc>
                <a:tc>
                  <a:txBody>
                    <a:bodyPr/>
                    <a:lstStyle/>
                    <a:p>
                      <a:pPr algn="ctr"/>
                      <a:r>
                        <a:rPr lang="es-AR" dirty="0" smtClean="0"/>
                        <a:t>e</a:t>
                      </a:r>
                      <a:endParaRPr lang="es-AR" dirty="0"/>
                    </a:p>
                  </a:txBody>
                  <a:tcPr/>
                </a:tc>
                <a:tc>
                  <a:txBody>
                    <a:bodyPr/>
                    <a:lstStyle/>
                    <a:p>
                      <a:pPr algn="ctr"/>
                      <a:r>
                        <a:rPr lang="es-AR" dirty="0" smtClean="0"/>
                        <a:t>i</a:t>
                      </a:r>
                      <a:endParaRPr lang="es-AR" dirty="0"/>
                    </a:p>
                  </a:txBody>
                  <a:tcPr/>
                </a:tc>
                <a:tc>
                  <a:txBody>
                    <a:bodyPr/>
                    <a:lstStyle/>
                    <a:p>
                      <a:pPr algn="ctr"/>
                      <a:r>
                        <a:rPr lang="es-AR" dirty="0" smtClean="0"/>
                        <a:t>o</a:t>
                      </a:r>
                      <a:endParaRPr lang="es-AR" dirty="0"/>
                    </a:p>
                  </a:txBody>
                  <a:tcPr/>
                </a:tc>
                <a:tc>
                  <a:txBody>
                    <a:bodyPr/>
                    <a:lstStyle/>
                    <a:p>
                      <a:pPr algn="ctr"/>
                      <a:r>
                        <a:rPr lang="es-AR" dirty="0" smtClean="0"/>
                        <a:t>u</a:t>
                      </a:r>
                      <a:endParaRPr lang="es-AR" dirty="0"/>
                    </a:p>
                  </a:txBody>
                  <a:tcPr/>
                </a:tc>
              </a:tr>
              <a:tr h="370840">
                <a:tc>
                  <a:txBody>
                    <a:bodyPr/>
                    <a:lstStyle/>
                    <a:p>
                      <a:pPr algn="ctr"/>
                      <a:r>
                        <a:rPr lang="es-AR" dirty="0" err="1" smtClean="0"/>
                        <a:t>direccion</a:t>
                      </a:r>
                      <a:endParaRPr lang="es-AR" dirty="0"/>
                    </a:p>
                  </a:txBody>
                  <a:tcPr/>
                </a:tc>
                <a:tc>
                  <a:txBody>
                    <a:bodyPr/>
                    <a:lstStyle/>
                    <a:p>
                      <a:pPr algn="ctr"/>
                      <a:r>
                        <a:rPr lang="es-AR" dirty="0" smtClean="0"/>
                        <a:t>0</a:t>
                      </a:r>
                      <a:endParaRPr lang="es-AR" dirty="0"/>
                    </a:p>
                  </a:txBody>
                  <a:tcPr/>
                </a:tc>
                <a:tc>
                  <a:txBody>
                    <a:bodyPr/>
                    <a:lstStyle/>
                    <a:p>
                      <a:pPr algn="ctr"/>
                      <a:r>
                        <a:rPr lang="es-AR" dirty="0" smtClean="0"/>
                        <a:t>1</a:t>
                      </a:r>
                      <a:endParaRPr lang="es-AR" dirty="0"/>
                    </a:p>
                  </a:txBody>
                  <a:tcPr/>
                </a:tc>
                <a:tc>
                  <a:txBody>
                    <a:bodyPr/>
                    <a:lstStyle/>
                    <a:p>
                      <a:pPr algn="ctr"/>
                      <a:r>
                        <a:rPr lang="es-AR" dirty="0" smtClean="0"/>
                        <a:t>2</a:t>
                      </a:r>
                      <a:endParaRPr lang="es-AR" dirty="0"/>
                    </a:p>
                  </a:txBody>
                  <a:tcPr/>
                </a:tc>
                <a:tc>
                  <a:txBody>
                    <a:bodyPr/>
                    <a:lstStyle/>
                    <a:p>
                      <a:pPr algn="ctr"/>
                      <a:r>
                        <a:rPr lang="es-AR" dirty="0" smtClean="0"/>
                        <a:t>3</a:t>
                      </a:r>
                      <a:endParaRPr lang="es-AR" dirty="0"/>
                    </a:p>
                  </a:txBody>
                  <a:tcPr/>
                </a:tc>
                <a:tc>
                  <a:txBody>
                    <a:bodyPr/>
                    <a:lstStyle/>
                    <a:p>
                      <a:pPr algn="ctr"/>
                      <a:r>
                        <a:rPr lang="es-AR" dirty="0" smtClean="0"/>
                        <a:t>4</a:t>
                      </a:r>
                      <a:endParaRPr lang="es-AR" dirty="0"/>
                    </a:p>
                  </a:txBody>
                  <a:tcPr/>
                </a:tc>
              </a:tr>
            </a:tbl>
          </a:graphicData>
        </a:graphic>
      </p:graphicFrame>
    </p:spTree>
    <p:extLst>
      <p:ext uri="{BB962C8B-B14F-4D97-AF65-F5344CB8AC3E}">
        <p14:creationId xmlns:p14="http://schemas.microsoft.com/office/powerpoint/2010/main" val="19863486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51419" y="-154691"/>
            <a:ext cx="6984733"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049" t="15977" r="18661" b="66725"/>
          <a:stretch/>
        </p:blipFill>
        <p:spPr bwMode="auto">
          <a:xfrm>
            <a:off x="334851" y="2676382"/>
            <a:ext cx="11867332" cy="183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1088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51419" y="-154691"/>
            <a:ext cx="6984733"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049" t="15977" r="18661" b="66725"/>
          <a:stretch/>
        </p:blipFill>
        <p:spPr bwMode="auto">
          <a:xfrm>
            <a:off x="334851" y="2676382"/>
            <a:ext cx="11867332" cy="183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405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51419" y="-154691"/>
            <a:ext cx="6984733"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098" t="15977" r="12113" b="33274"/>
          <a:stretch/>
        </p:blipFill>
        <p:spPr bwMode="auto">
          <a:xfrm>
            <a:off x="29546" y="1960799"/>
            <a:ext cx="12028480" cy="489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1884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51419" y="-154691"/>
            <a:ext cx="6984733"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098" t="15977" r="8204" b="24119"/>
          <a:stretch/>
        </p:blipFill>
        <p:spPr bwMode="auto">
          <a:xfrm>
            <a:off x="0" y="1289763"/>
            <a:ext cx="12192000" cy="556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65866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479348" y="-154691"/>
            <a:ext cx="7128875"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679" t="23047" r="24648" b="32422"/>
          <a:stretch/>
        </p:blipFill>
        <p:spPr bwMode="auto">
          <a:xfrm>
            <a:off x="0" y="1168748"/>
            <a:ext cx="12192000" cy="568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850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423081" y="1083668"/>
            <a:ext cx="11191164" cy="3308028"/>
          </a:xfrm>
        </p:spPr>
        <p:txBody>
          <a:bodyPr>
            <a:noAutofit/>
          </a:bodyPr>
          <a:lstStyle/>
          <a:p>
            <a:pPr algn="l"/>
            <a:r>
              <a:rPr lang="es-AR" sz="2400" b="1" i="1" dirty="0" smtClean="0">
                <a:solidFill>
                  <a:schemeClr val="tx1"/>
                </a:solidFill>
                <a:effectLst>
                  <a:outerShdw blurRad="38100" dist="38100" dir="2700000" algn="tl">
                    <a:srgbClr val="000000">
                      <a:alpha val="43137"/>
                    </a:srgbClr>
                  </a:outerShdw>
                </a:effectLst>
              </a:rPr>
              <a:t>Es el Cerebro de la computadora.</a:t>
            </a:r>
            <a:r>
              <a:rPr lang="es-AR" sz="2400" i="1" dirty="0" smtClean="0">
                <a:solidFill>
                  <a:schemeClr val="tx1"/>
                </a:solidFill>
                <a:effectLst>
                  <a:outerShdw blurRad="38100" dist="38100" dir="2700000" algn="tl">
                    <a:srgbClr val="000000">
                      <a:alpha val="43137"/>
                    </a:srgbClr>
                  </a:outerShdw>
                </a:effectLst>
              </a:rPr>
              <a:t> </a:t>
            </a:r>
          </a:p>
          <a:p>
            <a:r>
              <a:rPr lang="es-MX" sz="2800" dirty="0"/>
              <a:t>E</a:t>
            </a:r>
            <a:r>
              <a:rPr lang="es-MX" sz="2800" dirty="0" smtClean="0"/>
              <a:t>s </a:t>
            </a:r>
            <a:r>
              <a:rPr lang="es-MX" sz="2800" dirty="0"/>
              <a:t>el </a:t>
            </a:r>
            <a:r>
              <a:rPr lang="es-MX" sz="2800" dirty="0">
                <a:hlinkClick r:id="rId3" tooltip="Hardware"/>
              </a:rPr>
              <a:t>hardware</a:t>
            </a:r>
            <a:r>
              <a:rPr lang="es-MX" sz="2800" dirty="0"/>
              <a:t> dentro de un </a:t>
            </a:r>
            <a:r>
              <a:rPr lang="es-MX" sz="2800" dirty="0">
                <a:hlinkClick r:id="rId4" tooltip="Ordenador"/>
              </a:rPr>
              <a:t>ordenador</a:t>
            </a:r>
            <a:r>
              <a:rPr lang="es-MX" sz="2800" dirty="0"/>
              <a:t> u otros dispositivos programables, que interpreta las </a:t>
            </a:r>
            <a:r>
              <a:rPr lang="es-MX" sz="2800" dirty="0">
                <a:hlinkClick r:id="rId5" tooltip="Conjunto de instrucciones"/>
              </a:rPr>
              <a:t>instrucciones</a:t>
            </a:r>
            <a:r>
              <a:rPr lang="es-MX" sz="2800" dirty="0"/>
              <a:t> de un </a:t>
            </a:r>
            <a:r>
              <a:rPr lang="es-MX" sz="2800" dirty="0">
                <a:hlinkClick r:id="rId6" tooltip="Programa informático"/>
              </a:rPr>
              <a:t>programa informático</a:t>
            </a:r>
            <a:r>
              <a:rPr lang="es-MX" sz="2800" dirty="0"/>
              <a:t> mediante la realización de las operaciones básicas aritméticas, lógicas y de entrada/salida del </a:t>
            </a:r>
            <a:r>
              <a:rPr lang="es-MX" sz="2800" dirty="0" smtClean="0"/>
              <a:t>sistema.</a:t>
            </a:r>
          </a:p>
          <a:p>
            <a:r>
              <a:rPr lang="es-MX" sz="2800" i="1" dirty="0" smtClean="0">
                <a:solidFill>
                  <a:schemeClr val="tx1"/>
                </a:solidFill>
                <a:effectLst>
                  <a:outerShdw blurRad="38100" dist="38100" dir="2700000" algn="tl">
                    <a:srgbClr val="000000">
                      <a:alpha val="43137"/>
                    </a:srgbClr>
                  </a:outerShdw>
                </a:effectLst>
              </a:rPr>
              <a:t>Esta formado básicamente por la </a:t>
            </a:r>
            <a:r>
              <a:rPr lang="es-MX" sz="2800" b="1" i="1" dirty="0" smtClean="0">
                <a:solidFill>
                  <a:srgbClr val="FF0000"/>
                </a:solidFill>
                <a:effectLst>
                  <a:outerShdw blurRad="38100" dist="38100" dir="2700000" algn="tl">
                    <a:srgbClr val="000000">
                      <a:alpha val="43137"/>
                    </a:srgbClr>
                  </a:outerShdw>
                </a:effectLst>
              </a:rPr>
              <a:t>UC</a:t>
            </a:r>
            <a:r>
              <a:rPr lang="es-MX" sz="2800" b="1" i="1" dirty="0" smtClean="0">
                <a:solidFill>
                  <a:schemeClr val="tx1"/>
                </a:solidFill>
                <a:effectLst>
                  <a:outerShdw blurRad="38100" dist="38100" dir="2700000" algn="tl">
                    <a:srgbClr val="000000">
                      <a:alpha val="43137"/>
                    </a:srgbClr>
                  </a:outerShdw>
                </a:effectLst>
              </a:rPr>
              <a:t>=unidad de control, </a:t>
            </a:r>
            <a:r>
              <a:rPr lang="es-MX" sz="2800" i="1" dirty="0" smtClean="0">
                <a:solidFill>
                  <a:schemeClr val="tx1"/>
                </a:solidFill>
                <a:effectLst>
                  <a:outerShdw blurRad="38100" dist="38100" dir="2700000" algn="tl">
                    <a:srgbClr val="000000">
                      <a:alpha val="43137"/>
                    </a:srgbClr>
                  </a:outerShdw>
                </a:effectLst>
              </a:rPr>
              <a:t> la </a:t>
            </a:r>
            <a:r>
              <a:rPr lang="es-MX" sz="2800" b="1" i="1" dirty="0" smtClean="0">
                <a:solidFill>
                  <a:srgbClr val="FF0000"/>
                </a:solidFill>
                <a:effectLst>
                  <a:outerShdw blurRad="38100" dist="38100" dir="2700000" algn="tl">
                    <a:srgbClr val="000000">
                      <a:alpha val="43137"/>
                    </a:srgbClr>
                  </a:outerShdw>
                </a:effectLst>
              </a:rPr>
              <a:t>ALU</a:t>
            </a:r>
            <a:r>
              <a:rPr lang="es-MX" sz="2800" b="1" i="1" dirty="0" smtClean="0">
                <a:solidFill>
                  <a:schemeClr val="tx1"/>
                </a:solidFill>
                <a:effectLst>
                  <a:outerShdw blurRad="38100" dist="38100" dir="2700000" algn="tl">
                    <a:srgbClr val="000000">
                      <a:alpha val="43137"/>
                    </a:srgbClr>
                  </a:outerShdw>
                </a:effectLst>
              </a:rPr>
              <a:t>=unidad aritmética y lógica, </a:t>
            </a:r>
            <a:r>
              <a:rPr lang="es-MX" sz="2800" i="1" dirty="0" smtClean="0">
                <a:solidFill>
                  <a:schemeClr val="tx1"/>
                </a:solidFill>
                <a:effectLst>
                  <a:outerShdw blurRad="38100" dist="38100" dir="2700000" algn="tl">
                    <a:srgbClr val="000000">
                      <a:alpha val="43137"/>
                    </a:srgbClr>
                  </a:outerShdw>
                </a:effectLst>
              </a:rPr>
              <a:t>y la </a:t>
            </a:r>
            <a:r>
              <a:rPr lang="es-MX" sz="2800" b="1" i="1" dirty="0" smtClean="0">
                <a:solidFill>
                  <a:srgbClr val="FF0000"/>
                </a:solidFill>
                <a:effectLst>
                  <a:outerShdw blurRad="38100" dist="38100" dir="2700000" algn="tl">
                    <a:srgbClr val="000000">
                      <a:alpha val="43137"/>
                    </a:srgbClr>
                  </a:outerShdw>
                </a:effectLst>
              </a:rPr>
              <a:t>memoria</a:t>
            </a:r>
            <a:r>
              <a:rPr lang="es-MX" sz="2800" i="1" dirty="0" smtClean="0">
                <a:solidFill>
                  <a:schemeClr val="tx1"/>
                </a:solidFill>
                <a:effectLst>
                  <a:outerShdw blurRad="38100" dist="38100" dir="2700000" algn="tl">
                    <a:srgbClr val="000000">
                      <a:alpha val="43137"/>
                    </a:srgbClr>
                  </a:outerShdw>
                </a:effectLst>
              </a:rPr>
              <a:t> donde almacenamos el programa.</a:t>
            </a:r>
            <a:endParaRPr lang="es-MX" sz="2800" b="1" i="1" dirty="0" smtClean="0">
              <a:solidFill>
                <a:schemeClr val="tx1"/>
              </a:solidFill>
              <a:effectLst>
                <a:outerShdw blurRad="38100" dist="38100" dir="2700000" algn="tl">
                  <a:srgbClr val="000000">
                    <a:alpha val="43137"/>
                  </a:srgbClr>
                </a:outerShdw>
              </a:effectLst>
            </a:endParaRPr>
          </a:p>
          <a:p>
            <a:endParaRPr lang="es-AR" sz="3600" i="1" dirty="0" smtClean="0">
              <a:solidFill>
                <a:schemeClr val="tx1"/>
              </a:solidFill>
              <a:effectLst>
                <a:outerShdw blurRad="38100" dist="38100" dir="2700000" algn="tl">
                  <a:srgbClr val="000000">
                    <a:alpha val="43137"/>
                  </a:srgbClr>
                </a:outerShdw>
              </a:effectLst>
            </a:endParaRPr>
          </a:p>
          <a:p>
            <a:pPr algn="l"/>
            <a:endParaRPr lang="es-AR" sz="2400" dirty="0" smtClean="0">
              <a:solidFill>
                <a:schemeClr val="tx1"/>
              </a:solidFill>
              <a:effectLst>
                <a:outerShdw blurRad="38100" dist="38100" dir="2700000" algn="tl">
                  <a:srgbClr val="000000">
                    <a:alpha val="43137"/>
                  </a:srgbClr>
                </a:outerShdw>
              </a:effectLst>
            </a:endParaRPr>
          </a:p>
        </p:txBody>
      </p:sp>
      <p:sp>
        <p:nvSpPr>
          <p:cNvPr id="4" name="3 Rectángulo"/>
          <p:cNvSpPr/>
          <p:nvPr/>
        </p:nvSpPr>
        <p:spPr>
          <a:xfrm>
            <a:off x="423082" y="160338"/>
            <a:ext cx="11489876" cy="923330"/>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a:spAutoFit/>
          </a:bodyPr>
          <a:lstStyle/>
          <a:p>
            <a:r>
              <a:rPr lang="es-AR" sz="5400" dirty="0">
                <a:solidFill>
                  <a:srgbClr val="C00000"/>
                </a:solidFill>
                <a:effectLst>
                  <a:outerShdw blurRad="38100" dist="38100" dir="2700000" algn="tl">
                    <a:srgbClr val="000000">
                      <a:alpha val="43137"/>
                    </a:srgbClr>
                  </a:outerShdw>
                </a:effectLst>
              </a:rPr>
              <a:t>   </a:t>
            </a:r>
            <a:r>
              <a:rPr lang="es-AR" sz="5400" b="1" dirty="0">
                <a:solidFill>
                  <a:srgbClr val="C00000"/>
                </a:solidFill>
                <a:effectLst>
                  <a:outerShdw blurRad="38100" dist="38100" dir="2700000" algn="tl">
                    <a:srgbClr val="000000">
                      <a:alpha val="43137"/>
                    </a:srgbClr>
                  </a:outerShdw>
                </a:effectLst>
                <a:latin typeface="Calibri"/>
                <a:ea typeface="Calibri"/>
                <a:cs typeface="Calibri"/>
                <a:sym typeface="Calibri"/>
              </a:rPr>
              <a:t>Unidad de </a:t>
            </a:r>
            <a:r>
              <a:rPr lang="es-AR" sz="5400" b="1" dirty="0" smtClean="0">
                <a:solidFill>
                  <a:srgbClr val="C00000"/>
                </a:solidFill>
                <a:effectLst>
                  <a:outerShdw blurRad="38100" dist="38100" dir="2700000" algn="tl">
                    <a:srgbClr val="000000">
                      <a:alpha val="43137"/>
                    </a:srgbClr>
                  </a:outerShdw>
                </a:effectLst>
                <a:latin typeface="Calibri"/>
                <a:ea typeface="Calibri"/>
                <a:cs typeface="Calibri"/>
                <a:sym typeface="Calibri"/>
              </a:rPr>
              <a:t>central de procesamiento </a:t>
            </a:r>
            <a:endParaRPr lang="es-AR" sz="5400" b="1" dirty="0">
              <a:solidFill>
                <a:srgbClr val="C00000"/>
              </a:solidFill>
              <a:effectLst>
                <a:outerShdw blurRad="38100" dist="38100" dir="2700000" algn="tl">
                  <a:srgbClr val="000000">
                    <a:alpha val="43137"/>
                  </a:srgbClr>
                </a:outerShdw>
              </a:effectLst>
              <a:latin typeface="Calibri"/>
              <a:ea typeface="Calibri"/>
              <a:cs typeface="Calibri"/>
              <a:sym typeface="Calibri"/>
            </a:endParaRPr>
          </a:p>
        </p:txBody>
      </p:sp>
      <p:sp>
        <p:nvSpPr>
          <p:cNvPr id="5" name="AutoShape 4" descr="Resultado de imagen para cerebro del robot"/>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6146" name="AutoShape 2" descr="Resultado de imagen para microcontroladores atmel"/>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6148" name="AutoShape 4" descr="Resultado de imagen para microcontroladores atmel"/>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429228825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479348" y="-154691"/>
            <a:ext cx="7128875"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08" t="15977" r="16021" b="75880"/>
          <a:stretch/>
        </p:blipFill>
        <p:spPr bwMode="auto">
          <a:xfrm>
            <a:off x="333792" y="3078181"/>
            <a:ext cx="11419988" cy="96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463640" y="2296802"/>
            <a:ext cx="1694695" cy="461665"/>
          </a:xfrm>
          <a:prstGeom prst="rect">
            <a:avLst/>
          </a:prstGeom>
          <a:noFill/>
        </p:spPr>
        <p:txBody>
          <a:bodyPr wrap="none" rtlCol="0">
            <a:spAutoFit/>
          </a:bodyPr>
          <a:lstStyle/>
          <a:p>
            <a:r>
              <a:rPr lang="es-AR" sz="2400" b="1" dirty="0" smtClean="0"/>
              <a:t>DESAFIO:</a:t>
            </a:r>
            <a:endParaRPr lang="es-AR" sz="2400" b="1" dirty="0"/>
          </a:p>
        </p:txBody>
      </p:sp>
    </p:spTree>
    <p:extLst>
      <p:ext uri="{BB962C8B-B14F-4D97-AF65-F5344CB8AC3E}">
        <p14:creationId xmlns:p14="http://schemas.microsoft.com/office/powerpoint/2010/main" val="2763288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479348" y="-154691"/>
            <a:ext cx="7128875"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077" t="15978" r="30493" b="34506"/>
          <a:stretch/>
        </p:blipFill>
        <p:spPr bwMode="auto">
          <a:xfrm>
            <a:off x="899375" y="978794"/>
            <a:ext cx="10393250" cy="5879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546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479348" y="-154691"/>
            <a:ext cx="7128875"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Arreglos o </a:t>
            </a:r>
            <a:r>
              <a:rPr lang="es-ES" sz="8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a:t>
            </a:r>
            <a:r>
              <a:rPr lang="es-ES" sz="800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rray</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5 CuadroTexto"/>
          <p:cNvSpPr txBox="1"/>
          <p:nvPr/>
        </p:nvSpPr>
        <p:spPr>
          <a:xfrm>
            <a:off x="463640" y="2296802"/>
            <a:ext cx="1694695" cy="461665"/>
          </a:xfrm>
          <a:prstGeom prst="rect">
            <a:avLst/>
          </a:prstGeom>
          <a:noFill/>
        </p:spPr>
        <p:txBody>
          <a:bodyPr wrap="none" rtlCol="0">
            <a:spAutoFit/>
          </a:bodyPr>
          <a:lstStyle/>
          <a:p>
            <a:r>
              <a:rPr lang="es-AR" sz="2400" b="1" dirty="0" smtClean="0"/>
              <a:t>DESAFIO:</a:t>
            </a:r>
            <a:endParaRPr lang="es-AR" sz="2400" b="1"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796" t="15977" r="26479" b="62291"/>
          <a:stretch/>
        </p:blipFill>
        <p:spPr bwMode="auto">
          <a:xfrm>
            <a:off x="222005" y="2758467"/>
            <a:ext cx="11768226" cy="2705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2337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047082" y="-154691"/>
            <a:ext cx="3993402"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Cadenas </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406" t="23633" r="14570" b="45899"/>
          <a:stretch/>
        </p:blipFill>
        <p:spPr bwMode="auto">
          <a:xfrm>
            <a:off x="300035" y="2100262"/>
            <a:ext cx="1175989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73016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781" t="21656" r="28380" b="11795"/>
          <a:stretch/>
        </p:blipFill>
        <p:spPr bwMode="auto">
          <a:xfrm>
            <a:off x="1133340" y="425315"/>
            <a:ext cx="9478851" cy="643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9296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887" t="15978" r="24154" b="14788"/>
          <a:stretch/>
        </p:blipFill>
        <p:spPr bwMode="auto">
          <a:xfrm>
            <a:off x="1569747" y="1163570"/>
            <a:ext cx="8630321" cy="5694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9427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97" t="15977" r="15281" b="75704"/>
          <a:stretch/>
        </p:blipFill>
        <p:spPr bwMode="auto">
          <a:xfrm>
            <a:off x="122595" y="1813607"/>
            <a:ext cx="11942045" cy="87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614363" y="3071811"/>
            <a:ext cx="10901362" cy="1569660"/>
          </a:xfrm>
          <a:prstGeom prst="rect">
            <a:avLst/>
          </a:prstGeom>
          <a:noFill/>
        </p:spPr>
        <p:txBody>
          <a:bodyPr wrap="square" rtlCol="0">
            <a:spAutoFit/>
          </a:bodyPr>
          <a:lstStyle/>
          <a:p>
            <a:r>
              <a:rPr lang="es-AR" sz="3200" dirty="0" smtClean="0"/>
              <a:t>Recordar que el valor absoluto de un número es el mismo </a:t>
            </a:r>
            <a:r>
              <a:rPr lang="es-AR" sz="3200" dirty="0"/>
              <a:t>n</a:t>
            </a:r>
            <a:r>
              <a:rPr lang="es-AR" sz="3200" dirty="0" smtClean="0"/>
              <a:t>úmero pero positivo,  esto quiere decir que si el número es negativo se deberá multiplicar ese número por (-1).</a:t>
            </a:r>
            <a:endParaRPr lang="es-AR" sz="3200" dirty="0"/>
          </a:p>
        </p:txBody>
      </p:sp>
    </p:spTree>
    <p:extLst>
      <p:ext uri="{BB962C8B-B14F-4D97-AF65-F5344CB8AC3E}">
        <p14:creationId xmlns:p14="http://schemas.microsoft.com/office/powerpoint/2010/main" val="296377158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57" t="22711" r="42684" b="33275"/>
          <a:stretch/>
        </p:blipFill>
        <p:spPr bwMode="auto">
          <a:xfrm>
            <a:off x="985505" y="1168748"/>
            <a:ext cx="8310273" cy="531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6625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42" t="23064" r="31640" b="40317"/>
          <a:stretch/>
        </p:blipFill>
        <p:spPr bwMode="auto">
          <a:xfrm>
            <a:off x="285750" y="943576"/>
            <a:ext cx="11605917" cy="552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8004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90976" y="-154691"/>
            <a:ext cx="4105611" cy="1323439"/>
          </a:xfrm>
          <a:prstGeom prst="rect">
            <a:avLst/>
          </a:prstGeom>
          <a:noFill/>
        </p:spPr>
        <p:txBody>
          <a:bodyPr wrap="none" lIns="91440" tIns="45720" rIns="91440" bIns="45720">
            <a:spAutoFit/>
          </a:bodyPr>
          <a:lstStyle/>
          <a:p>
            <a:pPr algn="ctr"/>
            <a:r>
              <a:rPr lang="es-E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funciones</a:t>
            </a:r>
            <a:endParaRPr lang="es-E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13" t="15977" r="19930" b="66021"/>
          <a:stretch/>
        </p:blipFill>
        <p:spPr bwMode="auto">
          <a:xfrm>
            <a:off x="216561" y="1168748"/>
            <a:ext cx="11654437" cy="199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216561" y="3325342"/>
            <a:ext cx="11127346" cy="1200329"/>
          </a:xfrm>
          <a:prstGeom prst="rect">
            <a:avLst/>
          </a:prstGeom>
          <a:noFill/>
        </p:spPr>
        <p:txBody>
          <a:bodyPr wrap="square" rtlCol="0">
            <a:spAutoFit/>
          </a:bodyPr>
          <a:lstStyle/>
          <a:p>
            <a:r>
              <a:rPr lang="es-AR" sz="2400" dirty="0" smtClean="0"/>
              <a:t>Vamos a recordar que para este caso se deberán declarar 2 funciones que no devolverán ningún tipo de datos:</a:t>
            </a:r>
          </a:p>
          <a:p>
            <a:endParaRPr lang="es-AR" sz="24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585" t="36576" r="63133" b="55677"/>
          <a:stretch/>
        </p:blipFill>
        <p:spPr bwMode="auto">
          <a:xfrm>
            <a:off x="579548" y="4056845"/>
            <a:ext cx="5507483" cy="12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6 Conector recto de flecha"/>
          <p:cNvCxnSpPr/>
          <p:nvPr/>
        </p:nvCxnSpPr>
        <p:spPr>
          <a:xfrm flipV="1">
            <a:off x="1378039" y="5318976"/>
            <a:ext cx="0" cy="92727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1171976" y="6246254"/>
            <a:ext cx="8893717" cy="461665"/>
          </a:xfrm>
          <a:prstGeom prst="rect">
            <a:avLst/>
          </a:prstGeom>
          <a:solidFill>
            <a:schemeClr val="accent4">
              <a:lumMod val="60000"/>
              <a:lumOff val="40000"/>
            </a:schemeClr>
          </a:solidFill>
        </p:spPr>
        <p:txBody>
          <a:bodyPr wrap="none" rtlCol="0">
            <a:spAutoFit/>
          </a:bodyPr>
          <a:lstStyle/>
          <a:p>
            <a:r>
              <a:rPr lang="es-AR" sz="2400" dirty="0" smtClean="0"/>
              <a:t>Significa vacío: lo cual implica que la función no retornara ningún dato </a:t>
            </a:r>
            <a:endParaRPr lang="es-AR" sz="2400" dirty="0"/>
          </a:p>
        </p:txBody>
      </p:sp>
      <p:cxnSp>
        <p:nvCxnSpPr>
          <p:cNvPr id="14" name="13 Conector recto de flecha"/>
          <p:cNvCxnSpPr/>
          <p:nvPr/>
        </p:nvCxnSpPr>
        <p:spPr>
          <a:xfrm flipV="1">
            <a:off x="3567448" y="4958369"/>
            <a:ext cx="0" cy="7083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3090928" y="5692462"/>
            <a:ext cx="8005718" cy="461665"/>
          </a:xfrm>
          <a:prstGeom prst="rect">
            <a:avLst/>
          </a:prstGeom>
          <a:solidFill>
            <a:schemeClr val="accent4">
              <a:lumMod val="60000"/>
              <a:lumOff val="40000"/>
            </a:schemeClr>
          </a:solidFill>
        </p:spPr>
        <p:txBody>
          <a:bodyPr wrap="none" rtlCol="0">
            <a:spAutoFit/>
          </a:bodyPr>
          <a:lstStyle/>
          <a:p>
            <a:r>
              <a:rPr lang="es-AR" sz="2400" dirty="0" smtClean="0"/>
              <a:t>Al no tener nada allí al llamar esta función no se le pasan datos.</a:t>
            </a:r>
            <a:endParaRPr lang="es-AR" sz="2400" dirty="0"/>
          </a:p>
        </p:txBody>
      </p:sp>
    </p:spTree>
    <p:extLst>
      <p:ext uri="{BB962C8B-B14F-4D97-AF65-F5344CB8AC3E}">
        <p14:creationId xmlns:p14="http://schemas.microsoft.com/office/powerpoint/2010/main" val="1778863647"/>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TM10001114[[fn=Galería]]</Template>
  <TotalTime>14468</TotalTime>
  <Words>1077</Words>
  <Application>Microsoft Office PowerPoint</Application>
  <PresentationFormat>Personalizado</PresentationFormat>
  <Paragraphs>312</Paragraphs>
  <Slides>113</Slides>
  <Notes>3</Notes>
  <HiddenSlides>0</HiddenSlides>
  <MMClips>0</MMClips>
  <ScaleCrop>false</ScaleCrop>
  <HeadingPairs>
    <vt:vector size="4" baseType="variant">
      <vt:variant>
        <vt:lpstr>Tema</vt:lpstr>
      </vt:variant>
      <vt:variant>
        <vt:i4>1</vt:i4>
      </vt:variant>
      <vt:variant>
        <vt:lpstr>Títulos de diapositiva</vt:lpstr>
      </vt:variant>
      <vt:variant>
        <vt:i4>113</vt:i4>
      </vt:variant>
    </vt:vector>
  </HeadingPairs>
  <TitlesOfParts>
    <vt:vector size="114" baseType="lpstr">
      <vt:lpstr>Gallery</vt:lpstr>
      <vt:lpstr>Programación en</vt:lpstr>
      <vt:lpstr>Vamos a trabajar con una computadora.  ¿por lo cual que es una computadora?</vt:lpstr>
      <vt:lpstr>Presentación de PowerPoint</vt:lpstr>
      <vt:lpstr>Sabes que partes fundamentales componen una computadora?</vt:lpstr>
      <vt:lpstr>Presentación de PowerPoint</vt:lpstr>
      <vt:lpstr>Presentación de PowerPoint</vt:lpstr>
      <vt:lpstr>Presentación de PowerPoint</vt:lpstr>
      <vt:lpstr>Presentación de PowerPoint</vt:lpstr>
      <vt:lpstr>Presentación de PowerPoint</vt:lpstr>
      <vt:lpstr>Presentación de PowerPoint</vt:lpstr>
      <vt:lpstr>Puertos:¿ Qué SON? </vt:lpstr>
      <vt:lpstr>Puertos DE UNA PC</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Programacion en c++</dc:title>
  <dc:creator>Alumno</dc:creator>
  <cp:lastModifiedBy>INFORMATICA_01</cp:lastModifiedBy>
  <cp:revision>183</cp:revision>
  <dcterms:created xsi:type="dcterms:W3CDTF">2019-01-21T00:13:29Z</dcterms:created>
  <dcterms:modified xsi:type="dcterms:W3CDTF">2019-05-13T12:56:38Z</dcterms:modified>
</cp:coreProperties>
</file>